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4"/>
  </p:notesMasterIdLst>
  <p:sldIdLst>
    <p:sldId id="351" r:id="rId2"/>
    <p:sldId id="284" r:id="rId3"/>
    <p:sldId id="307" r:id="rId4"/>
    <p:sldId id="285" r:id="rId5"/>
    <p:sldId id="286" r:id="rId6"/>
    <p:sldId id="302" r:id="rId7"/>
    <p:sldId id="313" r:id="rId8"/>
    <p:sldId id="314" r:id="rId9"/>
    <p:sldId id="315" r:id="rId10"/>
    <p:sldId id="316" r:id="rId11"/>
    <p:sldId id="318" r:id="rId12"/>
    <p:sldId id="317" r:id="rId13"/>
    <p:sldId id="319" r:id="rId14"/>
    <p:sldId id="320" r:id="rId15"/>
    <p:sldId id="321" r:id="rId16"/>
    <p:sldId id="333" r:id="rId17"/>
    <p:sldId id="334" r:id="rId18"/>
    <p:sldId id="335" r:id="rId19"/>
    <p:sldId id="338" r:id="rId20"/>
    <p:sldId id="337" r:id="rId21"/>
    <p:sldId id="352" r:id="rId22"/>
    <p:sldId id="339" r:id="rId23"/>
    <p:sldId id="340" r:id="rId24"/>
    <p:sldId id="341" r:id="rId25"/>
    <p:sldId id="343" r:id="rId26"/>
    <p:sldId id="344" r:id="rId27"/>
    <p:sldId id="345" r:id="rId28"/>
    <p:sldId id="346" r:id="rId29"/>
    <p:sldId id="347" r:id="rId30"/>
    <p:sldId id="348" r:id="rId31"/>
    <p:sldId id="311" r:id="rId32"/>
    <p:sldId id="312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A5F55F6-982E-4DD7-AB3E-A1D73F2F97A4}">
          <p14:sldIdLst>
            <p14:sldId id="351"/>
            <p14:sldId id="284"/>
          </p14:sldIdLst>
        </p14:section>
        <p14:section name="Untitled Section" id="{43E1312E-E14C-4FEC-8616-9AC3EE1BE77F}">
          <p14:sldIdLst>
            <p14:sldId id="307"/>
            <p14:sldId id="285"/>
            <p14:sldId id="286"/>
            <p14:sldId id="302"/>
            <p14:sldId id="313"/>
            <p14:sldId id="314"/>
            <p14:sldId id="315"/>
            <p14:sldId id="316"/>
            <p14:sldId id="318"/>
            <p14:sldId id="317"/>
            <p14:sldId id="319"/>
            <p14:sldId id="320"/>
            <p14:sldId id="321"/>
            <p14:sldId id="333"/>
            <p14:sldId id="334"/>
            <p14:sldId id="335"/>
            <p14:sldId id="338"/>
            <p14:sldId id="337"/>
            <p14:sldId id="352"/>
            <p14:sldId id="339"/>
            <p14:sldId id="340"/>
            <p14:sldId id="341"/>
            <p14:sldId id="343"/>
            <p14:sldId id="344"/>
            <p14:sldId id="345"/>
            <p14:sldId id="346"/>
            <p14:sldId id="347"/>
            <p14:sldId id="348"/>
            <p14:sldId id="311"/>
            <p14:sldId id="31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088" autoAdjust="0"/>
    <p:restoredTop sz="86323" autoAdjust="0"/>
  </p:normalViewPr>
  <p:slideViewPr>
    <p:cSldViewPr>
      <p:cViewPr>
        <p:scale>
          <a:sx n="70" d="100"/>
          <a:sy n="70" d="100"/>
        </p:scale>
        <p:origin x="-1152" y="-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58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031D2E-A1A4-44F5-BAD2-CEE11C611F52}" type="datetimeFigureOut">
              <a:rPr lang="en-US" smtClean="0"/>
              <a:pPr/>
              <a:t>11/30/2018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3CD5D5-CE87-4B9C-BF56-FF630DFFB5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8542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3CD5D5-CE87-4B9C-BF56-FF630DFFB595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4498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3CD5D5-CE87-4B9C-BF56-FF630DFFB595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48566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3CD5D5-CE87-4B9C-BF56-FF630DFFB595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4498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3CD5D5-CE87-4B9C-BF56-FF630DFFB595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4498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3CD5D5-CE87-4B9C-BF56-FF630DFFB595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41490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3CD5D5-CE87-4B9C-BF56-FF630DFFB595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41490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3CD5D5-CE87-4B9C-BF56-FF630DFFB595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41490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3CD5D5-CE87-4B9C-BF56-FF630DFFB595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41490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1"/>
          <p:cNvGrpSpPr/>
          <p:nvPr/>
        </p:nvGrpSpPr>
        <p:grpSpPr>
          <a:xfrm>
            <a:off x="0" y="0"/>
            <a:ext cx="9144000" cy="6400800"/>
            <a:chOff x="0" y="0"/>
            <a:chExt cx="9144000" cy="6400800"/>
          </a:xfrm>
        </p:grpSpPr>
        <p:sp>
          <p:nvSpPr>
            <p:cNvPr id="16" name="Rectangle 15"/>
            <p:cNvSpPr/>
            <p:nvPr/>
          </p:nvSpPr>
          <p:spPr>
            <a:xfrm>
              <a:off x="1828800" y="4572000"/>
              <a:ext cx="6858000" cy="18288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grpSp>
          <p:nvGrpSpPr>
            <p:cNvPr id="8" name="Group 10"/>
            <p:cNvGrpSpPr/>
            <p:nvPr/>
          </p:nvGrpSpPr>
          <p:grpSpPr>
            <a:xfrm>
              <a:off x="0" y="0"/>
              <a:ext cx="9144000" cy="6400800"/>
              <a:chOff x="0" y="0"/>
              <a:chExt cx="9144000" cy="6400800"/>
            </a:xfrm>
          </p:grpSpPr>
          <p:sp>
            <p:nvSpPr>
              <p:cNvPr id="15" name="Rectangle 14"/>
              <p:cNvSpPr/>
              <p:nvPr/>
            </p:nvSpPr>
            <p:spPr>
              <a:xfrm>
                <a:off x="0" y="0"/>
                <a:ext cx="1828800" cy="64008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dirty="0"/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0" y="4572000"/>
                <a:ext cx="9144000" cy="18288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>
                <a:reflection blurRad="6350" stA="50000" endA="300" endPos="38500" dist="508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dirty="0"/>
              </a:p>
            </p:txBody>
          </p:sp>
        </p:grpSp>
        <p:sp>
          <p:nvSpPr>
            <p:cNvPr id="13" name="Rectangle 12"/>
            <p:cNvSpPr/>
            <p:nvPr/>
          </p:nvSpPr>
          <p:spPr>
            <a:xfrm>
              <a:off x="0" y="4572000"/>
              <a:ext cx="1828800" cy="1828800"/>
            </a:xfrm>
            <a:prstGeom prst="rect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34200" y="6553200"/>
            <a:ext cx="1676400" cy="228600"/>
          </a:xfrm>
        </p:spPr>
        <p:txBody>
          <a:bodyPr vert="horz" lIns="91440" tIns="45720" rIns="91440" bIns="45720" rtlCol="0" anchor="t" anchorCtr="0"/>
          <a:lstStyle>
            <a:lvl1pPr marL="0" algn="r" defTabSz="914400" rtl="0" eaLnBrk="1" latinLnBrk="0" hangingPunct="1">
              <a:defRPr sz="900" kern="1200" cap="small" baseline="0">
                <a:solidFill>
                  <a:sysClr val="windowText" lastClr="000000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en-US" dirty="0" smtClean="0"/>
              <a:t>3/28/2008</a:t>
            </a:r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91553" y="6553200"/>
            <a:ext cx="1676400" cy="228600"/>
          </a:xfrm>
        </p:spPr>
        <p:txBody>
          <a:bodyPr anchor="t" anchorCtr="0"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r>
              <a:rPr lang="en-US" dirty="0" smtClean="0"/>
              <a:t>Knowledge Management</a:t>
            </a:r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70076" y="6553200"/>
            <a:ext cx="762000" cy="228600"/>
          </a:xfrm>
          <a:noFill/>
          <a:ln>
            <a:noFill/>
          </a:ln>
          <a:effectLst/>
        </p:spPr>
        <p:txBody>
          <a:bodyPr/>
          <a:lstStyle>
            <a:lvl1pPr algn="ctr">
              <a:defRPr sz="900" kern="1200" cap="small" baseline="0">
                <a:solidFill>
                  <a:sysClr val="windowText" lastClr="000000"/>
                </a:solidFill>
                <a:latin typeface="+mj-lt"/>
                <a:ea typeface="+mn-ea"/>
                <a:cs typeface="+mn-cs"/>
              </a:defRPr>
            </a:lvl1pPr>
          </a:lstStyle>
          <a:p>
            <a:fld id="{DF28FB93-0A08-4E7D-8E63-9EFA29F1E093}" type="slidenum">
              <a:rPr/>
              <a:pPr/>
              <a:t>‹#›</a:t>
            </a:fld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5000" y="5867400"/>
            <a:ext cx="6570722" cy="457200"/>
          </a:xfrm>
        </p:spPr>
        <p:txBody>
          <a:bodyPr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contourClr>
                <a:srgbClr val="DDDDDD"/>
              </a:contourClr>
            </a:sp3d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>
                    <a:alpha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5000" y="4648200"/>
            <a:ext cx="6553200" cy="1219200"/>
          </a:xfrm>
        </p:spPr>
        <p:txBody>
          <a:bodyPr anchor="b" anchorCtr="0">
            <a:noAutofit/>
          </a:bodyPr>
          <a:lstStyle>
            <a:lvl1pPr algn="l">
              <a:defRPr sz="36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3/28/2008</a:t>
            </a:r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Knowledge Management</a:t>
            </a:r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/>
              <a:pPr/>
              <a:t>‹#›</a:t>
            </a:fld>
            <a:endParaRPr dirty="0"/>
          </a:p>
        </p:txBody>
      </p:sp>
    </p:spTree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828800" cy="6858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0" y="2514600"/>
              <a:ext cx="1828800" cy="1828800"/>
            </a:xfrm>
            <a:prstGeom prst="rect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828800" y="2514600"/>
              <a:ext cx="7315200" cy="18288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reflection blurRad="6350" stA="50000" endA="300" endPos="385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 dirty="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2667000"/>
            <a:ext cx="6629400" cy="1143000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small" spc="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" y="4495800"/>
            <a:ext cx="1524000" cy="205740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lnSpc>
                <a:spcPct val="200000"/>
              </a:lnSpc>
              <a:buNone/>
              <a:defRPr sz="1600" b="1" kern="1200">
                <a:solidFill>
                  <a:srgbClr val="000000">
                    <a:alpha val="50196"/>
                  </a:srgb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lnSpc>
                <a:spcPct val="150000"/>
              </a:lnSpc>
              <a:spcBef>
                <a:spcPts val="1800"/>
              </a:spcBef>
              <a:buClr>
                <a:schemeClr val="accent1"/>
              </a:buClr>
              <a:buSzPct val="80000"/>
              <a:buFont typeface="Wingdings" pitchFamily="2" charset="2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31152" y="6556248"/>
            <a:ext cx="1673352" cy="228600"/>
          </a:xfrm>
        </p:spPr>
        <p:txBody>
          <a:bodyPr/>
          <a:lstStyle/>
          <a:p>
            <a:r>
              <a:rPr lang="en-US" dirty="0" smtClean="0"/>
              <a:t>3/28/2008</a:t>
            </a:r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92808" y="6556248"/>
            <a:ext cx="1673352" cy="228600"/>
          </a:xfrm>
        </p:spPr>
        <p:txBody>
          <a:bodyPr/>
          <a:lstStyle/>
          <a:p>
            <a:r>
              <a:rPr lang="en-US" dirty="0" smtClean="0"/>
              <a:t>Knowledge Management</a:t>
            </a:r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67656" y="6556248"/>
            <a:ext cx="762000" cy="228600"/>
          </a:xfrm>
          <a:noFill/>
          <a:ln>
            <a:noFill/>
          </a:ln>
          <a:effectLst/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defRPr sz="900" kern="1200" cap="small" baseline="0">
                <a:solidFill>
                  <a:sysClr val="windowText" lastClr="000000"/>
                </a:solidFill>
                <a:latin typeface="+mj-lt"/>
                <a:ea typeface="+mn-ea"/>
                <a:cs typeface="+mn-cs"/>
              </a:defRPr>
            </a:lvl1pPr>
          </a:lstStyle>
          <a:p>
            <a:fld id="{DF28FB93-0A08-4E7D-8E63-9EFA29F1E093}" type="slidenum">
              <a:rPr/>
              <a:pPr/>
              <a:t>‹#›</a:t>
            </a:fld>
            <a:endParaRPr dirty="0"/>
          </a:p>
        </p:txBody>
      </p:sp>
    </p:spTree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228600"/>
            <a:ext cx="6248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38400" y="2298700"/>
            <a:ext cx="2971800" cy="3827463"/>
          </a:xfrm>
        </p:spPr>
        <p:txBody>
          <a:bodyPr>
            <a:normAutofit/>
          </a:bodyPr>
          <a:lstStyle>
            <a:lvl1pPr marL="228600" indent="-228600">
              <a:defRPr sz="1800"/>
            </a:lvl1pPr>
            <a:lvl2pPr marL="457200" indent="-228600">
              <a:defRPr sz="1800"/>
            </a:lvl2pPr>
            <a:lvl3pPr marL="685800" indent="-228600">
              <a:defRPr sz="1800"/>
            </a:lvl3pPr>
            <a:lvl4pPr marL="914400" indent="-228600">
              <a:defRPr sz="1800"/>
            </a:lvl4pPr>
            <a:lvl5pPr marL="1143000" indent="-228600"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15000" y="2298700"/>
            <a:ext cx="2971800" cy="3827463"/>
          </a:xfrm>
        </p:spPr>
        <p:txBody>
          <a:bodyPr>
            <a:normAutofit/>
          </a:bodyPr>
          <a:lstStyle>
            <a:lvl1pPr marL="228600" indent="-228600">
              <a:defRPr sz="1800"/>
            </a:lvl1pPr>
            <a:lvl2pPr marL="457200" indent="-228600">
              <a:defRPr sz="1800"/>
            </a:lvl2pPr>
            <a:lvl3pPr marL="685800" indent="-228600">
              <a:defRPr sz="1800"/>
            </a:lvl3pPr>
            <a:lvl4pPr marL="914400" indent="-228600">
              <a:defRPr sz="1800"/>
            </a:lvl4pPr>
            <a:lvl5pPr marL="1143000" indent="-228600"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3/28/2008</a:t>
            </a:r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Knowledge Management</a:t>
            </a:r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/>
              <a:pPr/>
              <a:t>‹#›</a:t>
            </a:fld>
            <a:endParaRPr dirty="0"/>
          </a:p>
        </p:txBody>
      </p:sp>
    </p:spTree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228600"/>
            <a:ext cx="6248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8400" y="2291697"/>
            <a:ext cx="2971800" cy="639762"/>
          </a:xfrm>
        </p:spPr>
        <p:txBody>
          <a:bodyPr vert="horz" lIns="91440" tIns="45720" rIns="91440" bIns="45720" rtlCol="0" anchor="ctr" anchorCtr="0">
            <a:noAutofit/>
          </a:bodyPr>
          <a:lstStyle>
            <a:lvl1pPr marL="0" indent="0">
              <a:buNone/>
              <a:defRPr sz="2200" b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ts val="1800"/>
              </a:spcBef>
              <a:buClr>
                <a:schemeClr val="accent1"/>
              </a:buClr>
              <a:buSzPct val="80000"/>
              <a:buFont typeface="Wingdings" pitchFamily="2" charset="2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47925" y="3137647"/>
            <a:ext cx="2971800" cy="2999232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buSzPct val="80000"/>
              <a:buFont typeface="Wingdings" pitchFamily="2" charset="2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buSzPct val="80000"/>
              <a:buFont typeface="Wingdings" pitchFamily="2" charset="2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buSzPct val="80000"/>
              <a:buFont typeface="Wingdings" pitchFamily="2" charset="2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buSzPct val="80000"/>
              <a:buFont typeface="Wingdings" pitchFamily="2" charset="2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715000" y="2291697"/>
            <a:ext cx="2971800" cy="639762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2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715000" y="3137647"/>
            <a:ext cx="2971800" cy="3001962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3/28/2008</a:t>
            </a:r>
            <a:endParaRPr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Knowledge Management</a:t>
            </a:r>
            <a:endParaRPr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/>
              <a:pPr/>
              <a:t>‹#›</a:t>
            </a:fld>
            <a:endParaRPr dirty="0"/>
          </a:p>
        </p:txBody>
      </p:sp>
    </p:spTree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10"/>
          <p:cNvGrpSpPr/>
          <p:nvPr/>
        </p:nvGrpSpPr>
        <p:grpSpPr>
          <a:xfrm>
            <a:off x="0" y="0"/>
            <a:ext cx="9144000" cy="1676400"/>
            <a:chOff x="0" y="0"/>
            <a:chExt cx="9144000" cy="16764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9144000" cy="16764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reflection blurRad="6350" stA="50000" endA="300" endPos="385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 dirty="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0" y="0"/>
              <a:ext cx="1828800" cy="1676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10" name="Oval 9"/>
            <p:cNvSpPr/>
            <p:nvPr/>
          </p:nvSpPr>
          <p:spPr>
            <a:xfrm>
              <a:off x="495300" y="419100"/>
              <a:ext cx="838200" cy="838200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3/28/2008</a:t>
            </a:r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Knowledge Management</a:t>
            </a:r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/>
              <a:pPr/>
              <a:t>‹#›</a:t>
            </a:fld>
            <a:endParaRPr dirty="0"/>
          </a:p>
        </p:txBody>
      </p:sp>
    </p:spTree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/>
        </p:nvGrpSpPr>
        <p:grpSpPr>
          <a:xfrm>
            <a:off x="0" y="0"/>
            <a:ext cx="1828800" cy="1676400"/>
            <a:chOff x="457200" y="457200"/>
            <a:chExt cx="1828800" cy="1676400"/>
          </a:xfrm>
        </p:grpSpPr>
        <p:sp>
          <p:nvSpPr>
            <p:cNvPr id="8" name="Rectangle 7"/>
            <p:cNvSpPr/>
            <p:nvPr/>
          </p:nvSpPr>
          <p:spPr>
            <a:xfrm>
              <a:off x="457200" y="457200"/>
              <a:ext cx="1828800" cy="1676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reflection blurRad="6350" stA="50000" endA="300" endPos="385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9" name="Oval 8"/>
            <p:cNvSpPr/>
            <p:nvPr/>
          </p:nvSpPr>
          <p:spPr>
            <a:xfrm>
              <a:off x="952500" y="876300"/>
              <a:ext cx="838200" cy="838200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3/28/2008</a:t>
            </a:r>
            <a:endParaRPr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Knowledge Management</a:t>
            </a:r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/>
              <a:pPr/>
              <a:t>‹#›</a:t>
            </a:fld>
            <a:endParaRPr dirty="0"/>
          </a:p>
        </p:txBody>
      </p:sp>
    </p:spTree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1448" y="228600"/>
            <a:ext cx="6245352" cy="1143000"/>
          </a:xfr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4400" kern="1200" cap="small" spc="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06624" y="2446991"/>
            <a:ext cx="5715000" cy="3531198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3031490"/>
            <a:ext cx="1524000" cy="2362200"/>
          </a:xfrm>
        </p:spPr>
        <p:txBody>
          <a:bodyPr/>
          <a:lstStyle>
            <a:lvl1pPr marL="0" indent="0">
              <a:lnSpc>
                <a:spcPct val="150000"/>
              </a:lnSpc>
              <a:buNone/>
              <a:defRPr sz="1400" b="1">
                <a:solidFill>
                  <a:srgbClr val="000000">
                    <a:alpha val="50196"/>
                  </a:srgb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3/28/2008</a:t>
            </a:r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Knowledge Management</a:t>
            </a:r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/>
              <a:pPr/>
              <a:t>‹#›</a:t>
            </a:fld>
            <a:endParaRPr dirty="0"/>
          </a:p>
        </p:txBody>
      </p:sp>
    </p:spTree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1448" y="228600"/>
            <a:ext cx="6245352" cy="1143000"/>
          </a:xfr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4400" kern="1200" cap="small" spc="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06624" y="2450592"/>
            <a:ext cx="5715000" cy="3529584"/>
          </a:xfrm>
          <a:noFill/>
          <a:ln w="101600" cmpd="sng">
            <a:miter lim="800000"/>
          </a:ln>
          <a:effectLst>
            <a:outerShdw blurRad="63500" sx="102000" sy="102000" algn="ctr" rotWithShape="0">
              <a:prstClr val="black">
                <a:alpha val="30000"/>
              </a:prst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3031489"/>
            <a:ext cx="1527048" cy="2359152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lnSpc>
                <a:spcPct val="150000"/>
              </a:lnSpc>
              <a:buNone/>
              <a:defRPr sz="1400" b="1" kern="1200">
                <a:solidFill>
                  <a:srgbClr val="000000">
                    <a:alpha val="50196"/>
                  </a:srgb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lnSpc>
                <a:spcPct val="150000"/>
              </a:lnSpc>
              <a:spcBef>
                <a:spcPts val="1800"/>
              </a:spcBef>
              <a:buClr>
                <a:schemeClr val="accent1"/>
              </a:buClr>
              <a:buSzPct val="80000"/>
              <a:buFont typeface="Wingdings" pitchFamily="2" charset="2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3/28/2008</a:t>
            </a:r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Knowledge Management</a:t>
            </a:r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/>
              <a:pPr/>
              <a:t>‹#›</a:t>
            </a:fld>
            <a:endParaRPr dirty="0"/>
          </a:p>
        </p:txBody>
      </p:sp>
    </p:spTree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3/28/2008</a:t>
            </a:r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Knowledge Management</a:t>
            </a:r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/>
              <a:pPr/>
              <a:t>‹#›</a:t>
            </a:fld>
            <a:endParaRPr dirty="0"/>
          </a:p>
        </p:txBody>
      </p:sp>
    </p:spTree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0"/>
          <p:cNvGrpSpPr/>
          <p:nvPr/>
        </p:nvGrpSpPr>
        <p:grpSpPr>
          <a:xfrm>
            <a:off x="0" y="0"/>
            <a:ext cx="9144000" cy="6858000"/>
            <a:chOff x="-442912" y="457200"/>
            <a:chExt cx="9144000" cy="6858000"/>
          </a:xfrm>
        </p:grpSpPr>
        <p:sp>
          <p:nvSpPr>
            <p:cNvPr id="18" name="Rectangle 17"/>
            <p:cNvSpPr/>
            <p:nvPr/>
          </p:nvSpPr>
          <p:spPr>
            <a:xfrm>
              <a:off x="-442912" y="457200"/>
              <a:ext cx="9129712" cy="1676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reflection blurRad="6350" stA="50000" endA="300" endPos="385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6872288" y="457200"/>
              <a:ext cx="1828800" cy="6858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6872288" y="457200"/>
              <a:ext cx="1828800" cy="1676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21" name="Oval 20"/>
            <p:cNvSpPr/>
            <p:nvPr/>
          </p:nvSpPr>
          <p:spPr>
            <a:xfrm>
              <a:off x="7367588" y="876300"/>
              <a:ext cx="838200" cy="838200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67600" y="2298700"/>
            <a:ext cx="1447800" cy="38274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2286000"/>
            <a:ext cx="5943600" cy="3840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3/28/2008</a:t>
            </a:r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Knowledge Management</a:t>
            </a:r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48600" y="533400"/>
            <a:ext cx="762000" cy="609600"/>
          </a:xfrm>
        </p:spPr>
        <p:txBody>
          <a:bodyPr/>
          <a:lstStyle/>
          <a:p>
            <a:fld id="{DF28FB93-0A08-4E7D-8E63-9EFA29F1E093}" type="slidenum">
              <a:rPr/>
              <a:pPr/>
              <a:t>‹#›</a:t>
            </a:fld>
            <a:endParaRPr dirty="0"/>
          </a:p>
        </p:txBody>
      </p:sp>
    </p:spTree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1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7" name="Rectangle 6"/>
            <p:cNvSpPr/>
            <p:nvPr/>
          </p:nvSpPr>
          <p:spPr>
            <a:xfrm>
              <a:off x="457200" y="0"/>
              <a:ext cx="8686800" cy="16764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reflection blurRad="6350" stA="50000" endA="300" endPos="385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0" y="0"/>
              <a:ext cx="1828800" cy="6858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0" y="0"/>
              <a:ext cx="1828800" cy="1676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11" name="Oval 10"/>
            <p:cNvSpPr/>
            <p:nvPr/>
          </p:nvSpPr>
          <p:spPr>
            <a:xfrm>
              <a:off x="495300" y="419100"/>
              <a:ext cx="838200" cy="838200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8400" y="2286000"/>
            <a:ext cx="6248400" cy="3840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38400" y="228600"/>
            <a:ext cx="6248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149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small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 smtClean="0"/>
              <a:t>3/28/2008</a:t>
            </a:r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small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 smtClean="0"/>
              <a:t>Knowledge Management</a:t>
            </a:r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400" y="533400"/>
            <a:ext cx="762000" cy="609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cap="small" baseline="0">
                <a:solidFill>
                  <a:schemeClr val="tx1"/>
                </a:solidFill>
                <a:latin typeface="+mj-lt"/>
              </a:defRPr>
            </a:lvl1pPr>
          </a:lstStyle>
          <a:p>
            <a:fld id="{DF28FB93-0A08-4E7D-8E63-9EFA29F1E093}" type="slidenum">
              <a:rPr/>
              <a:pPr/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zoom/>
  </p:transition>
  <p:hf hdr="0" dt="0"/>
  <p:txStyles>
    <p:titleStyle>
      <a:lvl1pPr algn="r" defTabSz="914400" rtl="0" eaLnBrk="1" latinLnBrk="0" hangingPunct="1">
        <a:spcBef>
          <a:spcPct val="0"/>
        </a:spcBef>
        <a:buNone/>
        <a:defRPr sz="4400" kern="1200" cap="small" spc="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914400" rtl="0" eaLnBrk="1" latinLnBrk="0" hangingPunct="1">
        <a:spcBef>
          <a:spcPts val="1800"/>
        </a:spcBef>
        <a:buClr>
          <a:schemeClr val="accent1"/>
        </a:buClr>
        <a:buSzPct val="80000"/>
        <a:buFont typeface="Wingdings" pitchFamily="2" charset="2"/>
        <a:buChar char="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457200" algn="l" defTabSz="914400" rtl="0" eaLnBrk="1" latinLnBrk="0" hangingPunct="1">
        <a:spcBef>
          <a:spcPts val="1800"/>
        </a:spcBef>
        <a:buClr>
          <a:schemeClr val="accent2"/>
        </a:buClr>
        <a:buSzPct val="80000"/>
        <a:buFont typeface="Wingdings" pitchFamily="2" charset="2"/>
        <a:buChar char="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457200" algn="l" defTabSz="914400" rtl="0" eaLnBrk="1" latinLnBrk="0" hangingPunct="1">
        <a:spcBef>
          <a:spcPts val="1200"/>
        </a:spcBef>
        <a:buClr>
          <a:schemeClr val="accent3"/>
        </a:buClr>
        <a:buSzPct val="80000"/>
        <a:buFont typeface="Wingdings" pitchFamily="2" charset="2"/>
        <a:buChar char="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indent="-457200" algn="l" defTabSz="914400" rtl="0" eaLnBrk="1" latinLnBrk="0" hangingPunct="1">
        <a:spcBef>
          <a:spcPts val="1200"/>
        </a:spcBef>
        <a:buClr>
          <a:schemeClr val="accent4"/>
        </a:buClr>
        <a:buSzPct val="80000"/>
        <a:buFont typeface="Wingdings" pitchFamily="2" charset="2"/>
        <a:buChar char="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286000" indent="-457200" algn="l" defTabSz="914400" rtl="0" eaLnBrk="1" latinLnBrk="0" hangingPunct="1">
        <a:spcBef>
          <a:spcPts val="1200"/>
        </a:spcBef>
        <a:buClr>
          <a:schemeClr val="accent5"/>
        </a:buClr>
        <a:buSzPct val="80000"/>
        <a:buFont typeface="Wingdings" pitchFamily="2" charset="2"/>
        <a:buChar char="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indent="-457200" algn="l" defTabSz="914400" rtl="0" eaLnBrk="1" latinLnBrk="0" hangingPunct="1">
        <a:spcBef>
          <a:spcPts val="1200"/>
        </a:spcBef>
        <a:buClr>
          <a:schemeClr val="accent6"/>
        </a:buClr>
        <a:buSzPct val="90000"/>
        <a:buFont typeface="Wingdings" pitchFamily="2" charset="2"/>
        <a:buChar char="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3200400" indent="-457200" algn="l" defTabSz="914400" rtl="0" eaLnBrk="1" latinLnBrk="0" hangingPunct="1">
        <a:spcBef>
          <a:spcPts val="1200"/>
        </a:spcBef>
        <a:buClr>
          <a:schemeClr val="accent1"/>
        </a:buClr>
        <a:buSzPct val="70000"/>
        <a:buFont typeface="Wingdings" pitchFamily="2" charset="2"/>
        <a:buChar char="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657600" indent="-457200" algn="l" defTabSz="914400" rtl="0" eaLnBrk="1" latinLnBrk="0" hangingPunct="1">
        <a:spcBef>
          <a:spcPts val="1200"/>
        </a:spcBef>
        <a:buClr>
          <a:schemeClr val="accent3"/>
        </a:buClr>
        <a:buFont typeface="Courier New" pitchFamily="49" charset="0"/>
        <a:buChar char="o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114800" indent="-457200" algn="l" defTabSz="914400" rtl="0" eaLnBrk="1" latinLnBrk="0" hangingPunct="1">
        <a:spcBef>
          <a:spcPts val="12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6" name="AutoShape 2" descr="data:image/jpeg;base64,/9j/4AAQSkZJRgABAQAAAQABAAD/2wCEAAkGBxQTEhUUExQWFhQWGBwaFxgXGBwfHRwbHxodHB4ZHB4cHCggHRwoHBweJDEhJSkrLi4uGh8zODMvOCktLisBCgoKDg0OGxAQGzglICUvLDcsNzI0MDQsNi80NzUsLzQ0NC8tLCwsLCwsLC8sLCwsLCw0LCwsLCwsLCwsLCw0LP/AABEIAOEA4QMBEQACEQEDEQH/xAAbAAEAAwEBAQEAAAAAAAAAAAAABQYHBAMCAf/EAEcQAAECAwUDBQsJCAMBAQAAAAECAwAEEQUGEiExQVFhBxMicYEjMkJScpGSobHB0RQVNFRic7LC0hYXJDNTgpOig+HwY+L/xAAaAQEAAwEBAQAAAAAAAAAAAAAABAUGAwIB/8QAOREAAQMCAwMJCAICAwEBAAAAAQACAwQRBRIhMUFREyJhcYGRobHwFBUyM1LB0eEjNELxQ2KSJST/2gAMAwEAAhEDEQA/ANxgiQRIIkESCJBEgiQRIIkEX4TBFGzd4JZvv32wdwVU+YVMd2U0r/haVHfVwM+J4UW9fyTGilq8lB/NSJAw2c7rdqiuxamGw37Fxq5RpfY095kfqjoMKl3kLgcah3NPh+V+J5RmNrTvZg/VH04VLxCe+4fpPh+V1s3+lDqXE+Uj9NY5Ow2cbge1dm4vTHaSOxScreaUc719HUo4T/tSOD6SZm1pUllbTv8AhePXWpRCwRUEEbxEciykg32L6gvqQRIIkESCJBEgiQRIIkESCJBEgiQRIIkESCJBEgih7ZvNLy2Ti6r8RGau3YO0iJMNJLL8I047lEqK2GD4zrw3ql2pyhPKqGUJbG89JX6R5jFpFhbG6vN1Sz41I7SMW8T+FW3Z2YmVhCnFuKUaBJVlXcBXCInCOKFuYAAD11qudNPUODS4kn11Losy7rjr65clLbiASQrhTIUqCcxHOWrYyMSDUFdIaGSSUxHQhfdhWGHkOuur5tlnvyBVRPigb9POI+VFSYy1jBdx2L7S0Yka6SQ2a3avefu4ktNvSrhcbWsNkLFFJWTQV2Url2jWseI6twcWSixAvpssuktC0sbJAbgm2u266Z6xpFhYYeee52gxLSlOBJIqARTF5qx4jqKmRvKMaLbuK6SUtJC7k5HnNvO5VmVYK3EoGqlBI7TSJ73ZWlx3KsYzO8NG82U27dN7nnWklJSyAVuKOFAqkKpU7aGIgrmZGuI27BtPBTnYbJyjmNOjdp2DiuCUTMtJ5xrnUoJPTRiwmhpqMiOuOzzC85X2vwNrrhGKiMZ4724i9lO2Zf8AmG6B0JdTx6KvOBT1RElwyJ3waKbDjMzNHjN4FXKxr3y0xQYubWfBXl5jofPXhFZNQyxa2uOhXNPiME2gNjwKsEQ1PSCJBEgiQRIIkESCJBEgiQRIIkESCJBFwWvbDUsjG6oDcNVK4AbfZHWGB8pswLhPURwNzPKze377vP1S1VpvgeketWzqHri8p8Ojj1fqfBZyqxWWXRnNHioqXsB9xhUwlFWxWufSNDmQNaDbEh1VE2QRk6qKyimkiMwGnipu6UtLvNOoSyFTSW1FJcOJKtR0U5Up0c9amIlY+Vj2uLuZfdtU6gZDJG5obd4G/YqtKPltaFjVCgodhrFi9oe0t4qpjfkeHcCtJtO1EMTzJDLdHwkl4jpUV0aA6ClE14RRRQukp3c483du4rTTVDYqlnNHOtrv4fhQzU0wFTsmtwJbdcKm3B0kgkggGnUPMREkskIjnaLkDUKGJIg6Wnc6wcbg7l5zU83JS6ZdtfOu88l1ZwlKRhKVAZ78I9fCPTI3VMhkcLCxAXiSVlJEIWnM64J9di+LXMjMu/KDMKbxAFbXNqKqgAUB0Gg3iPsPtMLOTDL22G+i+T+xzycsX2vtFtVDXWwfK2StQSkLxEqIAFASKk5agRKq83IOttsoVDl9pbm0F96tl4Zv5XKPlo0LDyucSk5LQDks78s/7Twitpo+QmZn/wAhp0Hgrark9pp35NMrjfpHH1wXHLTLsnZmIKUh113o1GaQNcjp3p2eFHVzGVFXbaAPXmuLHyUtDfY4nT12eK+/2dZTZ5xJ/iQ1z1c6gE5A7xQUodtY+e1vNToebey9ewxik1HPtdV+1rvrZcaZSecdWgKKEpzSSM0656HzRNhqmva550AO1V09E6N7Y26uIvZdNi3rmJU4FVWgGhbcrUcATmk8NOEeJ6KKYXGh4hdafEZ6c5XajgfWi0iwrwszSe5qosd8hWSh8RxEUc9LJCecNOO5aOmrIqgXYdeG9S0R1KSCJBEgiQRIIkESCJBEgiQRIIqveu9yJarbdFvbtiOKuP2fZE+koXTc52jfPqVZXYiyn5rdXeXWs6YQ7OzCUqcBccNMSzlvoN3ACLtxZTRXA0HBZ1gkq5gHHU8VYWrsyhWZcuvh6pSHCgBsrArhFRuzpXPYc4gmsnDeUyjLw32VkMPpy7ksxzbL20v66VI3ccMvKuBxwt/JZg48KcVUkAYablE67MjHCqAllBYL5m6euhSKMmCBwebZHa9X7UYbXk2phE2xzgKkqxMpAFFHLMnLCc6gbaEbokCCofEYX23WKjGppY5hPHfW9x69b1W7XnkvulaWktA+Cjaak1O8muwDZE+GMxsyl1+tVlRMJpMzW26l3S9gTsxTubhAFAXDQAcMZGXVHF1VTxbx2fpd20dVNbQ9v7UtK8nsxkVONo6iSfZT1xHfikW4EqUzBZtpcApKZuC66rG7N4lnUluv5xEdmJMjblYyw6/0pMmESSuzPkuer9rxVybHZMjtb/8A3Hv3t/08f0vBwP8A7+H7XI/ydPjvHW1deJPuMdG4rGdrSuT8ElHwuBUTNXVnGqnmlEb2zi9STX1RJZW08ml+/wBWUR+HVUWuXu9XXlM3gmFJ5p9XOJCgSlYFcjWlaYhXbH1tLEDnj0PR6svL62cjJLqLjap6wr0IXOuOzFG23GsABqQKFNBpp3x02xEqKJzYAyPUg39eCnUuINfUufJoCLevFdtlTaEF60pglPOr5tnKpCa0qBvoPMlW+OMrHOy0se4XPWpEMjW5qyXTMbN6vXkoy1rHYYlVurXz7j6gWF5pNDmVEdpJr9mJENRJLMGNGUN2qNUU0MMDpHHMXHmn162Kqy61pPOIKgUkdJNeiTpmNIsXBrua7eqhhe0527t60a6d9Q7RqYIS5oleiVcDuV6jw0ikq8PLOfHqPL9LR0OKCSzJdHcdx/BV0irVykESCJBEgiQRIIkESCJBFTb63t5mrLB7r4SvE4D7XsizoaLlOe/Z5/pVGI4jyP8AHH8Xl+1SbNsUuoU866lpqtOcXUlStaJGqjvPXrnFpLUCNwjYLngOH2VJDSmVplkdlbxO8/dcDRLTiFUrhUFp1AUAagg5GhprHZ1pGEdiji8Tw4jZr1q7TVvyzyWJp5ag40T/AA6DkXAahWeg21402UiqZSzRufEwaHf0K8fWQStZNIdW/wCI4qqPT78w44lGIl9eJTaK57hlqAN+6sWIiiiaCf8AEbSql00073Bt+cdgVxl7muzKw7OLCcgA20AMhoCQKDsr1xWOr2RNyQi/SVcNw2Sd3KVBt0BWqzLEYY/lNJSfG1V6RzivlqJJPjKtIaWKH4G281IxxUhIIkESCJBEgi47Qsxl4UdbSvrGY6jqOyOkcr4zdhsuUsEcos9t1TbZ5PBmqWXT7C9OxWo7a9cWcOKEaSjtCp6jBgdYTboP5VKnZd1lQbeSoYTXAonCd5FDQg6VEWrHRyDMw9u9UsjJYSGSDZuOz11LovDbappwKKQhKUhKUA1AG3zn1UGyPFNTiBthqSvVZVuqHA2sBsCnbmNFpl6YfNJUpKSggEOK0yB3acT1GIdcc8jY4/j48FYYa0xxPlkPM4cVDT9ntOKxSmMt4QXAsZM1NKKVtHHYNutJUcr2DLNt3W3qJLBHIc1Ps333dquV3LdWwW5eaWhSVirLyVYgc6YVHbmKVisqKdsoMkQtbaFcUlU6ItimIN/hN/BXWKtXCQRIIkESCJBEgiQRVe+15fkyObbPdljL7CfGPHd/1E+hpOWdmd8I8ehVmI13s7MrfiPh0/hZ1YtlKmnFIDiQvCVDGc1q3DjtrF1POIGgkadG5Z6mp3VLyM2vTvVpk5L5RLtMdFMzKLOJl3ILFamtNQRTMcdhrFfJJyUrpNrXjaNytY4uWhbFsew6g7D69bVzX1nUlpDboaVNJUTVrRtGxBO06ZcK9fuhjIeXMvk6d5XLEpWmMMfYvvu3Dgom7d2XZs1HQaB6SyPUkbT6hEqqrGQC208FDo6CSoN9jeK1KxrEZlk4Wk0J75R75XWfdpGfmnkmN3n8LUU9LHA2zB+VIxxUhIIkESCJBEgiQRIIkESCLktKzWn0FDqApPHUHeDqDxEdI5XxnMw2XKaFkrcrxcLMb0XQclquN1Wzv8JPlcPtDtpF7SV7Zua7R3mszW4Y6Dns1b4j1xXEJ52bMvLKWhCE0SnwU+UdhVTIf9mO3JsgzygXJXETSVRZC4gAaeungre9ONSqVSsusNOM0Wrnk9F/LpJrrUjduAGUVgjfORLILg6abRw9d6uDJHTgwxnKW667HcfXcqXalr4yoNJwNKAAQoJVhFcRCSU1SnESQBTZ2WkNPlALzdw369XboqWeqzEhgs07tD06cNVc7g3n5wCXeV0wO5qPhAeCftD1jqzrMQo8h5RmzernC6/lByUh13dP7V4iqV0kESCJBEgiQRcFuWomWZU6vZoPGUdE/wDtlY7QQumeGBcKidsEZe5Y8C5NzHSWnnHTkVGgrsSMjTYB2RpebBHoNAshz6qbU6nj5fhXmRdl3mBzMq2p5jJbVcLgptQ4Mya7dp211p5BLHJz3nK7Yd3aFfRmGSPmRjM3aNh7CoG9lvS8y2mjK0zCTTEqgoBqCa1VnsIFM+ozKOllhdq4FpVfX1kM7dGkPHrtXxc66pmTzjlQwD1FZ3DhvPYM9PVbWiEZW/F5Lxh+Hmc53/D5rVGGUoSEoASlIoABQARnyS43O1alrQ0WGxekfF6SCJBEgiQRIIkESCJBEgiQRIIvxSa6wRZtfW6HNVfYHc9VoHgfaT9nhs6tLyhrs/8AHIddx4/vzWcxHDcl5YhpvHD9eXUqxP2s48htDhCubqEqI6VDsKtSBE+OBkbi5ul+5Vc1TJK1rX62719fNCjLfKEkKSFFK0jVG4q4Hf1djlxyvJnQ7ulffZXGHlmm439C4GnCkhSSQoEEEagjQx2IBFio7XFpuNq2S6duCaYCjTnE9Fwcd44HXzjZGYq6cwSW3blsqGqFRFm3japqIqmJBEgiQRIIsuvreJS5oBuhQwcqioK9Cog5GhyHVxi/oqUCHnbXeSzOI1pM9mbG+f6XY9aa5VhiZQ024t/pOuFGQpTCgYaBOXrBOscWwtmkdEXEBuweZ6V2dUPp4mTNaCXbT9tNi4rddQG2J+WBYWtSgpI0xCtSNhGRByoajLWOtO1xc+nl5wC4VTmhjKqHmk7fXq64bs2MuefJWSUA4nV7TU96OJ9QrwjtVVDaaMBu3cuFFTOq5S5+zeVrjDKUJCUgJSkUAGgA2RnCS43K1jWhosNi9I+L0kESCJBEgiQRIIkESCJBEgiQRIIkEX4RBFld+bt/J1862O4rOg8BW7yTs826NBQVfKjI74h4/tZbE6HkXcowc0+BVYbcUAUpKqKoCAT0t1RtziwIbe53Kra51soO1WGTukvmy7MrTLop0cffE0yGHUdWvCIL65ubJEMxVjHhrsnKTHKOnauO6lsmVmErJ7mrouD7J29YOfnG2OtXT8tGRv3eulcaCq9nmB3HQrZga5jSMwtkv2CJBEgih72Wr8mllrB6Z6KPKO3sFT2RJpIeVlDd29RK2o5CEv37utZndOaQl4h5zA2tCkqqKhRIoArhU1rvEXtYxxjBYLkFZqgka2UiR1gQb9PWp5Lc1INEoLU1JnPeBXbSuQJ3EiIZMNU+zrtf69blPAno47ts+P163qt2haLs442nCkeA02gUSmp2DzVPCJ0cTKdhN+slVs08lW9rbdAAWs2BZSZZlLScyM1K8ZR1Pw4ARnaiYzSF59Baulp2wRhg7etSMcVISCJBEgiQRIIkESCJBEgiQRIIkESCJBEgi55+TQ82ptYqlQofiOI1j3G8scHN2heJY2yMLHbCsiRjs+cGIVLat3fIO0daT2HqjRnLVQab/NZEZqKp13eIUha1nPTs0ssLL7eRSsnooChXAdgI3DPTbHGGaOnhGcZT4npUmoglqpzyZzDjuHQoy37FTLYE88hxw1xpR4GlB7dadUd6aoM1zlsN3SotXSNp7DOCd/Qr/wAntrc9LYFGq2aJ/t8E+ao/tinxGHk5cw2H0Vf4VUcrDlO1unZuVpiArNIIkEWZ8pto4nkMg5NiqvKV8E09KL3C4rMLzvWbxqfNIIxu29Z9eKjbGnZZLQampYlKiSl5NQrPdpUCmw9hjtPHKXl8L9RuUenlhbGGTx6HfvXZMzMrLS7yJd9TxmAAEkUCE7SrIdKmWgOkcmMmmla6Rtsviuz5Kenhc2J+bN4Ls5MrIxKXMKGSei35RHSPYDT+4xzxSewEQ7V1wamuTMd2g+6leUefcabZLTikEqVXCSK5DdEfDYmPc7ML6KVi80kTGlhtqqH+0U19Yd9M/GLj2WH6B3Kh9uqPrK1u7jqlSrClEqUW0kkmpJI1MZupaGzOA4la2kcXQMJ22Cko4qQsmvPbcwibeSh9xKQvIBRoMhpGipKeJ0LSWi6yldVzsnc1riBdfd0ramHJxlK3nFJKjUFRIPROsfKynibA4taLr1QVcz6hrXOJC0q2VlMu8pJIIaWQRqCEmhiihAMjQeIWknJETiOBWPftDNfWHfTPxjTeyw/QO5Y/26o+sp+0U19Yd9M/GHssP0DuT26o+sp+0U19Yd9M/GHssP0DuT26o+sp+0M19Yd9M/GHssP0DuT26o+srUbkzC3JNpa1FSjjqpRqTRxQ16ooK1jWTuDRYaeS1GHPc+na5xudfMqo3+tZ9qawtuuITgSaJUQK5xY4fBG+G7mgm5VTilTNHPlY4gWCg5G35kuIBmHSCtIIxneOMS5KWEMJyjYdygw1tQZGgvO0LZozC2KQRIIkEVK5S7IxtJfSOk3krign3K9pi0wyfK8xnYfNU2MU+eMSjaNvV+lBXemEuyipX5QJdYcx4iaBaCKFNajOuyuwRLqWlkwlyZha3UVBpHiSnMGfIb94XhaDdnsNLbbK5h4igcGSUneNh7K7RWPURqpHhzua3hvXiYUULCxvOdx3D12rzuFaPNTaQT0Xeges97/tQdse8Qizwk7xr+V4wqbk6gA7Hafha7GbWtSCL8JgixZbomZ3EtQCHHcyo0ARi38E5RqQDDBYDUDx/wBrGFwqKq7joT4f6WizkstxDwfaS/LgoLDbPfUB35UypWh0JArpFEx7WubyZyu1zE7PutHIxz2uEjczdMoG37LObwznOO0DAYCBhDQGYNSSTkOka+oRe00eRly7NfW6zdZLykmUNy20t63rW7As/mJdtralPS8o5qPnJjOVEvKyF61lLDyMTWcAqryqfy2fLV7BFhhXxu6lWY38tvWs5i8WaW2XW+hy/wB0j2Rlar57+srb0X9dnUFKRHUlYte/6a/5fuEaii+Q3qWMxH+y/rXpcr6cx5R/CqPNd/Xd63r1hn9pnrctXt36M/8AdOfgMZ6D5resLV1PyX9R8lhsa1YVTd2LuqnC4ErCMAScwTWtePCIlVVCntcXup9FQmqvY2sp7927n9dHoH4xD97N+nxU/wBxu+vwT927n9dHoH4w97N+nxT3G76/BXW7lmGWl0MlQUU4swKVqoq98VdTNysheBa6uaSDkIhGTeyzrlJ+mf8AGn3xdYZ8jtKz2M/2OwKvWf8AzW/LT+IRNl+B3UVXQfNb1hbxGRW7SCJBEgi8pqXDiFIUKpUkpPURSPTXFrg4bl5ewPaWnYVj0hIKZcdWttDqZZVHUL8KpKAQKHbnXhGkklEjGtBsXbD4rIRQuie55aCGbQe79q6tyMqptDy5VlthTYWpalEEKNegEgZ9dRWuQiqMswcWNeS69v2rtsUBaJHRgNtcnp4KoWrazJQUMpPRexMqUkAtoArQHvjVZOROQAizhgkzXfvGvSf0FUT1UWUtjGx3N6B56nwWsWfNB1pDg0WkK84rGekYWOLTuWqieJGB43hdEeF7UZeWZ5uVfXtDaqdZFB6zHemZnla3pUerfkge7oKzW5Egh11znAgoSyo1WBhCjQAmvWT2ReV8pYwZdpI2bVmsMhbJI7MBYA7dl12t3VnmAVsOpIGdW3CK9YNAY5Gtp5NJG94UgYfVxc6J+nQVFXZaMxPNYyVEr5xZO2lVmvWRTtiRVOEVOcvCw8lEommaqaXa63PmtljMrYKi8qn8tny1ewRbYV8bupUmN/Lb1rOYvFmltl1vocv90j2Rlar57+srb0X9dnUFKRHUlYte/wCmv+X7hGoovkN6ljMR/sv616XK+nMeUfwqjzXf13et69YZ/aZ63LV7d+jP/dOfgMZ6D5resLV1PyX9R8lhsa1YVXjkvfShT+JSU1CKYiBtVvioxVpIbYcVe4I4NL7ngr/84Nf1W/TT8Yp+TfwK0HKs4hPnBr+q36afjDk38CnKs4hdMeF7WUcpP0z/AI0++NDhnyO0rK4z/Y7Aq9Z/81vy0/iETZfgd1FV0HzW9YW8RkVu0giQRIIkEWUcospgnCoZBxKVdo6J9gPbGhw1+aG3A/tZXF48lRmG8L3dsmfnwl1wpDZFUYlAJA3hKantOceGz01KSxu3fxXR1PWVgD3EAbuH3Xhe6yEsMyxTzZNFIcU3opQoQSdppXXdHuinMkj733EXXjEKYRRRkW3gkK58n0zjkkDagqT66j1ERWYizLOemyuMLfmpm9FwrJEFWKrHKK7SSUPGUgevF7on4aLzjtVbizrUx6bLL5afW2hxCTRLoAWKDMA16x2Rfvia4hx3bFl45nsa5rdjtq/HUOMrUg4kKGSgDT2cINLJGh20I4SQuLToVaeTBisytXitnzlQ9wMV+KutEBxKtMFZeZzuAWnxQrTKi8qn8tny1ewRbYV8bupUmN/Lb1rOYvFmltl1vocv90j2Rlar57+srb0X9dnUFKRHUlYte/6a/wCX7hGoovkN6ljMR/sv616XK+nMeUfwqjzXf13et69YZ/aZ63LV7d+jP/dOfgMZ6D5resLV1PyX9R8lhsa1YVIIkEX6BHw7F9G1b6jQRjlvgsq5Sfpn/Gn3xocM+R2lZbGf7HYFXrP/AJrflp/EImy/A7qKroPmt6wt4jIrdpBEgiQRIIqDyqMZML3FSfOAR7DFvhLtXN6lQ44zmsd1qh86tQSjEpQ0SmpI10A64uMrW3dZUIe91mXPQveZmHUoMsvJKHCcNBkvvTnrvyjwxjHO5UbSPBdJJJGt5F2wHxV75LHatPJ3LB86aflioxVvPaehX2CO/icOn15K8RVK6VM5UVfwzY3uj1IVFnhQ/lJ6FT40f4Wjp/Kr9ybOlJhYSvnQ8jpUqChQBB8Wo4gntiZXSzxC7bZT3qBhsNPM4B18w16Cpu/tmyqCX3ec5xeSUoIAUQNSSk0ypnw0iJQSzu/jZaw4qbicFO3+WS9zw3rl5Kk9KYPBA9a464tsYOv7Ljge2Q9X3WhRTLQKjcqn8tny1eyLbCfjd1Kkxv5betZxF4s0tsut9Dl/ukeyMrVfPf1lbei/rs6gpSI6krFr3/TX/L9wjUUXyG9SxmI/2X9a9Lk/TmPKP4VR5rv67vW9esM/tM9blq9u/Rn/ALpz8BjPQfNb1haup+S/qPksNjWrCqyXMu8icLoWpacASRhptxa1B3RArap0AblG1WeHUTKkuzEi1titH7uWP6rv+v6Yge9ZeA8fyrT3JD9R8Pwn7uWP6rv+v6Ye9ZeA8fynuWH6j4fhXMCKtXKynlJ+mf8AGn3xocM+R2lZXGf7HYFXrP8A5rflp/EImy/A7qKroPmt6wt4jIrdpBEgiQRIIqbyoI/hmzudH4FRZ4Uf5T1KnxofwDr+xURcSzZR5aVd1D7VFlJIKDQ5KFE6VpkT54kV8s8YI0ynvUXDIKaUh2uZvcve/tmyjSi6rnS87mlKSAmoABUSUmg04kmPGHyzvGQWyjiveKQ0zDndfM7hsX5yUq6UwODftX8Y9YsNGdv2XnAzq/s+60OKVaFUzlST/DtH/wCv5FfCLTCj/KepU2N/Jb1/ZUOx7YXLY1Ngc4tOELOeEVqaDSpoNd0W09O2awdsCoqaqdBcs2nS/Bek5b7rzAZePOYVBSFnvhqCCfCBB2x8ZSsjkzs04jcvUla+WLk5NeB3/tWnkpVnMDg3+eK/Fv8ADt+ytMDPx9n3WhRTLQKmcqLVZZtW50etKveBFnhR/lI6FT40P4AelZlF+sutpui4FSbBH9MDtGR9YjK1YtO7rW1oSDTstwUvEdS1id6XQqbfI05xQ8xp7o1NILQNHQsVXODqh5HFd3J+zinmz4oUo+iR7SI5Yi61Oemy74S29S08LrULd+jP/dOfgMUEHzW9YWoqfkv6j5LDY1qwqvnJT30x1N+1cU+LbGdqv8D2v7FokUq0KQRIIso5Sfpn/Gn3xocM+R2lZXGf7HYFXrP/AJrflp/EImy/A7qKroPmt6wt4jIrdpBEgiQRIIqdyoK/hUDe6PwrizwofzHqVPjR/gHX9iqHZVtuS6HA1RK3KAr2hIrkncSTrFvNTtlcC/YNyooKt8DXBm071+2jbjj7SG3empsnC4e+oRmk79Bnrltj5FTNieXM0vu3JNWPmjDH6kbDvVo5KR0pjqR7VxAxbYzt+ytMD2v7PutEilWhVX5R2qyRPirSfXh/NE/DTacdRVZi7b0xPAhZxYtiuzSiloDoiqlKNAN1T8Iu56hkIu9ZympJKgkM3bVJWndYMNKUuZZK0jJtJqTnoKkHThHCKtMjwGsNuKkz4cIWFzpBcblIclz1JhxHjN19FQ+MccVbeNp6VIwR9pXN4habFEtKoi9dnl+VdbAqqmJPlJNQO2lO2JFJLyUzXHYolbDy0DmDasWjVLFK13TvgZVHNOIK26kpwkVTXUZ5EVz88VtZQcs7O02Kt6DE/Z25Hi43KXtPlFSUEMNrCyKBS6UHGgJrEaPCnZuedOhS5sabltG036VnyjU1OZi6WeJublX7kus491fIypzafUVfl9cU2KyjmxjrP2WgwWD4pT1D7q5279Gf+6c/AYrIPmt6wrmp+S/qPksNjWrCqVsK3nZQrLWDp0riBOlaUoRviNUUzJ7Ztyl0tZJTXyb1LfvBm9zXoH9URvdcPE+uxTPfNRwHrtX7+8Gb3Negf1Q91w8T67E981HAeu1X+69oLmJVt1ymJWKuEUGS1DfuEU9VEIpSxuwK/opnTQNkdtN/Oyz3lJ+mf8affFzhnyO0rP4z/Y7Aqyw5hUlQ1SQfMaxPcMwIVWx2VwdwVx/eM/8A0mv9vjFZ7qj+oq599y/SE/eM/wD0mv8Ab4w91R/UU99y/SE/eM//AEmv9vjD3VH9RT33L9IVqufbT00hbjiEJQDhThrmdup0GXr3RXVlOyBwa03O9WtBVSVDS9wsNysUQ1YKh8qj3QYRvUpXmAH5otsJbznOVFjj+YxvSVVrDsETLasDyEvhXRbVliTQZg9dRt02RYVFUYXC7ebxVXS0bahhs6zuCjrRs11hWF1CkHjoeojI9kd4pmSC7DdRpqeSE2eLK+clbXc31b1JT5gT+aKjFnc5o6FfYI20b3dPrzV6ipV4om9ctzkm+nbgJHWnpD2RIpH5JmnpUWtZnp3t6P2s1uzPMhD7D61NtvBPTSNCk1oaA5H/ANrF5VxSFzZIxct3LN0M0Ya+KU2Dra9SlpawJJSTzImphRBAUlBCAaZGpCRrvMRnVVQDz8rfP7qYyjpSOYHO7NPsFDXNmeZnWsWVVFCv7uj+KkS61nKQG3X67FBw5/JVLb9XrtWxxmVsEgiz299y1FanpYVxZrbGtdpTv30824XFHiAADJew/lUGIYWXOMkXaPx+FRHmlIOFSSlQ1CgQfMYuGuDhcG6oHMc02cLL4j0vKsFgXTfmFAlJba2rUKVH2QdevSIVRXRxDQ3KsaTDZZjcizeP4WsSEmhltLbYolIoB7zxJzjOyPc9xc7aVrIo2xsDG7AvK2kEy7wAJJaWAAKkkpNABvj7CQJGk8QvFQCYnAcD5LG/mSZ+rv8A+Jf6Y0/tMP1jvCxvsk/0HuKfMkz9Xf8A8S/0w9ph+sd4T2Sf6D3FPmSZ+rv/AOJf6Ye0w/WO8J7JP9B7inzJM/V3/wDEv9MPaYfrHeE9kn+g9xWq3JYUiSaStKkqGOqVAgjuijmDnpGfrnB07i03GnktVhrHMpmtcLHXzKp/KBZrzk3ibZdWnAkVShRFc8qgRY4dNGyGznAa8VUYrBK+e7Wk6DYFWvmSZ+rv/wCJf6Yn+0w/WO8Ks9kn+g9xX78xzP1d/wDxL/TD2mH6x3hPZJ/oPcU+Y5n6u/8A4l/ph7TD9Y7wnsk/0HuK+mrAmVKCfk7wqQKqbWAKmlSSMhxj46qhAvmHevTaKckDIe4rY7KkEsMoaTogU6ztPWTU9sZmWQyPLzvWxgibFGGN3LrjmuqyzlKm8c0EDRtAB6z0j6iI0GFsyw5uJWXxmTNOG8ApG6zbBZS27KEO7HXGVFCqmoOIDIU35aZxHqzJnLmSacAde5SqFsXJhr47O4kaHtXLfq0JgISw80hCa4kqQoqCgkUoK5jUagbI6YfFFmMjHElccUnmDRE9oA3W6FZeTqWwSaT46lK9eEepMQsSdmnI4WVjhLMtMDxuft9lZ4gKzXytIIIOhyMAbL4RcWWKsKXKTRCUha21qQEqTUE5pGWvEU4RqXBs8OpsCLrGNLqaoIaLkEjXuWkSwnQ1jXhU+sdFHRS20N6qZqPn3cTRP9nL7DRo37z+FpWe1CPM7Vx3bAPysztiXWy+oKWlawcWNBqCo5kjqVXtEX8D2yR6Cw2WKzFSx8MxubnbcLZbJng8y26PDSD1HaOw1EZiWMxvLDuWxglEsbXjeF1xzXVVi/PyhDaXZdxacJotKc6g6KpQ6HLt4ROoeSc/JINuxVuJcu1gfCdm1UR28c6clrJH2mkH2oi3FLTbh4n8qjNZWb/IfhfLN6phByLYP3TY9iRA0ULuPeV8GIzt4dwXWm/02PCbPWge6PBwyA8V1GL1PR3L1TyhTW5k/wBqvcuPPuuHifXYvXvmo4DuP5XTLcozwPdGm1D7OJJ85KvZHN+EstzXH13LozG5Aee0dmn5V3sK3WppGJs5jvknvk9Y3cRlFVPTvgdZ6u6aqjqG3YetSkcFJSCKOtu2WpVGN0696kd8o7gPfpHaGB8zsrFHqKmOBuZ5VGmuUZ0nubTaRsx4lH1FMWzMJZbnO7lRyY3ITzGjt9BcquUOa3Mj+1XvXHT3XD0+uxc/fNRwHj+V5Kv9Nnwmx1IHvMehhkA4rycXqejuXkb7zp0dHYhHwj77vpxu8SvPvWqOw+C/P2qnzo6vsQn3Jh7HSjcO/wDa+e31p3nu/SulxFTLiVPTDiyD0UJVlpqqlN+Q6jFZXiFrgyMdaucNM72l8x6grXFerRfDrgSComgAJJ4DWPoBJsF8JAFysVXinJs0yU85lXYCcuwD2RqRanh1/wAQsWc1VUaf5FXgSc6lXN/OLQUlNSjCioSNtKVA4xUcpTkZuSNu3ar3kqoHLywuOgbFTLzPuKewLfEwUgAKSBTPOgprsi0pWsDMzW5bqlrXvdJlc/NbgtdsmU5lltvxEJSesDM+eM5K/O8u4la2CPk42s4ALrjmuqQRZdyjyBbmkupyDoBr9tNAfVhMX+GyZ4iw7vIrMYxEY5hIN/mF1ussOMtTE3NvqbcT/K3rBOICgpSvAdccQZGyOihjFxv6Ny7ubE+Ns08hIO7p3rmvO0h6TamGm1NoaPNJCzmpvLCRmagKqNdpjpSOdHO6N5uTrpxXKuY2WnbMxtg3TXh/tSPJja2S5dR06aOrwh56HtMccUh1Eo6iu+C1FwYTu1H3V+ioV8vxQrBCsztGStNt1aW1zC0A9FQWTVOzbrTXjF7FJRuYC4AHes3NFXseQwkjcuatqj6z6zHv/wDD0Ln/APR6V8l61domfQJ90fbUXQvhdiA3HuXwZm0tqH+1mv5I+8nRneO/9rzytfwP/n9L4VNWhtaWfKlkn2tx9EdKNhH/AK/a+GSt3tP/AJH4XtZNscw8hx6XLRBoVtoKKg6hSO8UDwAO2PEsHKMLY336Cb9x2hdIKkxSB0rMvSBbvGwrU5WYS4gLQoKSoVBG0RQuaWnK4arTMe17Q5puCv2YeShJUohKUipJ0Aj41pcbDajnBozHYsutq2hMPKWywXjoFuIK6AaBDY6KRtqqpNdmkX0FPyTA2R1ugG3efws1UVXLSF0bM3SRfuH5XMman/BaWPJlkj2Nx0MdKdpH/r9riJK3c0/+R+F9iYtLYh/sZp+SPnJ0fEd/7Xrla/gf/P6X2l61NgmfQI/LHy1F0L0HYgdx7l9VtU/WfWI+f/i6F9/+j0r3kpO1HHEpUuYQkkBSioig2nXdHmSSja0kAEr3HHiD3gOJAWmtooAMzQUzNT2k6mKEm+q0gFgvqC+qpcotrc1L80k9N7LqQO+PbkO0xY4bDnlznY3zVVi1RycOQbXeW/8ACzZqQdKC6lCihJoVAGgIzzppszi8MrA7ITqs02GUt5RoNuKt13beU+061MJKkpZVifTTGhs6gk69mZpoYrKmmET2vj0JI03XVxR1jpmOZKLgA3dvAUJcuzuem2xTooPOK6k5j/agiZXS8nCeJ0UHDYeVqBwGq2OMytgkESCKAvvZXyiVVhFVt9NPGmo7U17aRMoZuSlF9h0KgYjT8tAQNo1Czm6rDTryUTDmFpIKgFKoknLo1JoK68aRdVbnsjLoxqdOlZ6gbHJIGyus0a9Cs1tNS0y4kLnAUjJtmXQVUHDDiqrjSK+B0sLSWx67yfQVpUtgneA6TTcGi/ldVN1LklNZVC21VTXLEnZXgU5HrMWYLKmHoPrzVO4PpKjpB8P2FsFlT6H2kOoPRUK8QdqTxByjNSxmN5Y7ctfDK2Vge3YV1xzXVVi/NkOPNJWzi51B0SaFSTqNdmvnidQztjeQ/YVW4lTvljDo/iHkqP8AM9o+JMemf1Ra8vSdHd+lSezV3A96fNVo+LMekr9UOWo+juT2eu4O71+fNdo+LM+kr4x95ak6O5fOQruDu9fos+0hsmfSX8YcpR/9e4fhfeRr/wDt3lfLs3aEv0lqmEp/+mJSeohVUx9DKWXRoHZofBfHSVsOrie3UeOitNyb0NKPMrQlpajUYckKVwGiFHcMieJzrq6je3ng3A7/ANq0w7EI3/xuGU9Gw/hel9rzNI7iEJdWDVQVmhJ2Yh4Z24TlodQI+UNG9/PJsPHs4da9YjXRs/jAzHw7ePUqm3N2hMZtl8p2c1iSgcBgomLEspYtHW7dT4qpElbNq29ujQeC/TZ9onwZn0l/GHKUf/XuC+mGvP1d5Xz802h4kx6SvjDlqTiO5fPZ67g5Pma0PEf9I/GPvtFLxHcns1bwPenzJaH9N/0j8Ye00vEd36T2Wt4HvV2uHYzjSFOP4ucWaBKjUpSO3Un1ARVV87JHBseweausMppI2l0u0+StcV6tF5zDyUJUpRASkEknYBqY+tBcbDavLnBoLjsCxi37TVNzCl0OZwtp1ITsFBtOvWY1FPCIIg3vWNq53VMxcOxdspNT0gAcK0Nk96tNUE/lPUQY4vZTVRte56Nq7skq6MXsQOnZ+l62tedDrC0NsBlx1SedUilFJFTwNa+/OPMNG5kgc51wNi9VFeySItYzK47bK08m1lc2wXlDpOnLyBp5zU9VIgYnNnkyDd5q0wen5OLlDtd5K4RWq3SCJBEgix++ti/Jpg4R3NyqkcN6ew+oiNLQ1HKxa7RtWQxKl5Ga42HZ91YrJnpeUZl3WmiUPHA88TVaFbjllnnsFBoaxAmjlne9rzq3YNxCs4JYaeNj2N0doTvBXJaNmuzjBUElxbClBL2nPN1qAkUqVDfpkaE1jrFMynksdA61xwK4zwSVUVwLlpNj9Q9dij7kXi+TOYHD3FZz+yrxurYew7I719JyrczfiHio2GVvIPyP+E+HretYSqsZ1atfsESCJBEgiQRfK0gggioOoMF8IvtWaX7u2lhSXWEkJWaFKfBVqCncDnlspF7QVZkBZIdnks5idCIiJIht4cV83Fu8H3FuvpJSg96qvSUc6qrqB669cfa+q5NoZGdvkvmGUXKvMko2cd5WmpSAKDIDdFCtIBZfUF9SCJBEgiQRIIs35Qbyc4TLNHoJPdCNqh4I4A68erO7w6ky/wAr9u78rOYrXZjyLDpv/C8LnyIa7q9VpbqSJZxaQUAmorrkrcFUqK61j1WyGTmM1APOG/1xXnD4RFz5NC4c0nZ/vhdSkk3NNfKG50lyW5pSitRqK7MJ1qfF3gU4x3mB+R0GjrjT15qVG2ojzsqDdljr68lS7vWUqZfQ0NDms7kjU+4cSItaicQxlx7OtUlJTGeUMHb1LbGmwlISkUSkAADYBkBGWJJNytqAGiwX3HxfUgiQRIIom81jCaYU3osdJB3KHuOh64kUs5hkDt29RaymFREWHbu61lllzYYcLcylamgolbQNKrTkKjQ57K7t0X8sZkbniIvuPQsvBLyL+TmBy31HT91dX7UaU1KzMytbFFqU2hqpSUg0AUKeLTPLJRGVYqmwvD3xRjNoLkq6dOx0cc0pLdTYD16uq1eS775U5NBnC0sleGoxJSfCUkabzStKndE+lqowBEXXI06FWVtHKS6cNsDrbeu+5N7eaow+rueiFnwPsq+zuOzq05V1DmvJHt3jj+1Iw3EclopTpuPD9eS0kGKNaNfsESCJBEgiQRIIkESCJBEgiQRIIkEVGvte7AFMS6unotY8HelJ8bednXpa0NDm/kk2bhx/SpMSxHIDFEdd54ftUy7ksw4+lMwvA2a56VOwE+COPCLSpfI2MmMXKpqOOJ8oEpsFe/4WTqw8t7mVjJDycbZ4oUlNR1dtNsU/81R/IwDMOGh7VffwUv8AG8nKdx1HYVT7wWlSssw8tyWqCkK2HxATmUjYDu4VNnTQ/wDLI2zvWvWqern/AOGJ12etOpX25Fg/JmcSx3VyhV9kbEfHieEVFdU8s+w2DYr3DaTkI7u+I7fwrJEJWKQRIIkESCJBFSr/AF2edBmGh3RI6aR4SRtH2gPOOoRaYfV5Dyb9h2dH6VNilDyg5Vg5w29P7Cq1jTCJhHyZ9QCggpllqOSVEg4T10AB2AU2xPnY6F3KxjfzhxVZTSNnbyMp1tzSdxVkt111pUm8UgzhBaW0DXnE0OtNlc/7uEQYGseJGX5m0HgrKpc+MxSW/k2EcVDXhumUdJiilJSkvMhWJSCRqNCU1rs9Wkqmrs2knYeP7UKrw4t50W22o3j9L5upfFcvRt2q2dB4yOrenh5t0faugbLzmaO8D+15ocTdDZkmrfELTZGdbeQFtrCknaPYdx4GKJ8bmHK4WK00cjJG5mG4XRHhe0giQRIIkESCJBEgiQRIIvN99KElS1BKRmSTQDrMfQ0uNhtXlzg0XcbBZ3eq+5cq1LEpRopzQngnxRx16tt1SYdl58u3h+Vnq7FS67IdnH8KluS6khJUlSQrNJIIBG8Hb2Rah7SSAdipSxzQCRodi0qReZmpVlS2mSyhJQ9U4S0UjvkkZ0O4UPSGesUEjZIZnAONzs6Vp4nRVEDS5oyjQ7rW4KuW1bLSWPk8u4XmljIOo6TNDolRpsrQUy3xOgp3uk5SQZSOG9VtTVRti5KI5mnju9eC7+T+7WIiZdHRGbSTtPjngNnHPYK88Rq7Dkmdv4/K74VQ3PLSDq/P4WjRSLQpBEgiQRIIkESCJBFnt97o0xTEunLVxsbN6kjdvHbFzQ13/HJ2FUGJYbtliHWPuFEXWt5phKsbaQ6Eq5p7DiNSO9UK8AAesbTEirpXyEZTpcXCiUNZHE0hws4A2NvAroukwoKXaEw4pLaKnFXNxR2cRXKm00Gwx4rHCwpoxqfBdKBrsxq5XWA8V8PMsz4ddbQWHW0KcXtQoDTTMKIrU02bax9a6SlLWOOZpNhx/wBL45kVaHPYMrgCTwP7UDZlpPSygtpSkV9FQG8HIj2RNlijmGVwv5qvhnlgOZhtfuKvti8oDS6JmE82rxhUoPvT6+uKefDHt1j1Hir6mxiN+kosfD9K4S0yhxOJCkqSdqSCPVFa5rmmzhZW7HteLtNwvWPK9JBEgiQRIIkEXw64EiqiABqSaDzx9AJNgvhIAuVVbZv4w1VLXdl8MkD+7b2V64sIcNlfq/QeKq6jFoY9Gc4+HrqVBtW2ZicWAtRNTRDackgnIUG08TUxcRU8VO24HWVQT1U1U4Bx6gpez7DZl32vlT7WIKGNnM0qDhxK077DUaUrnSIslTJLG7kmm24qZDRxQStMzxe+o8vspmZsxmZd5t6eU66sqLaGu8QACdBUCg3kViKyaSFmZkdgNpO0+SmvginkySS5idgGweYVOkrUXLh9pOFSXAUKrmKg0xDsr5xui0khbMWPOhGv6VNHUOgzxjUHT9qauZdMvkOvCjI0G1Z/Tx2xFra0RjIz4vL9qbh2HGU8pIOb5/pailIAoBQDQCKDatOBZfsESCJBEgiQRIIkESCJBFSL23KDlXpYAL1U3oFcU7lcNDw22tHiGTmSbOKpa/CxJeSLbw4/tUKZnHsAYWpWBtRIQrLCduWvZsqd8W7Y483KNGp3qgklly8k46DcrJdZ9uWlX5hzC4XO5JaqM9ahW4HPUaDiIg1bXzTNjbpbW/r1dWdC9lPTvlfrfS3r1ZR79oTFoOoZ6IFeghIolIA1O3If9COzYoqRhk38d5Ud001c8R7BuG4Lqfuq2StuXmQ7MNglTZQQDTUJVpUbs+yOba14s6RlmnYV1dh0ZuyJ93jaFBSwfaSHkc6hJ0WnEAaGlKjLXZExxikOR1ieCgsE8Y5RtwOIU3I38mkZKKHB9pND5009dYiPwyF2zRTY8YqGfFY+uhTUvykDw2CPJXX1ED2xFdhJ/wAXKYzHG/5M7iuxHKLLbW3h2JP545nCpeI8fwuwxqDgfD8r9VyiS2xt4/2p/XHwYVNxHrsQ41BwPh+VyTHKQjwGFHylgewGOjcJd/k5cnY4z/Fih53lAmV94ENjgKnzqy9USmYZC34rlRJMZnd8IAUKVzM2qlXXla0zIHZon1RKtDANzVCJqKl1tXFSF2bsGaS6rFTm8sFM1KpWlT3u7QxwqqzkS0W271IosPM7XOJtbd0qaC2RKtTMsyEpl3wXkEVcoMqlRz0NaaZ8Ii2k5Z0Urrlw04KdeIQNlhbYNdqN/r1uXlbF3233TMtzDQl3DiWVKopPjADaeBoQco9QVTomck5hzDYvFRRMmk5drxkOpURNXgwBbUohLaCSkOBNHVIrkCrX36baxJZS5rPmNzw3KJJW5bxwCw47yFNXTuQVUdmhROqWjqeK9w+zrv3GNV4jbmRbeP4/KmUOFXtJN3fn8LRUpAFAKAaARSLQjRfsESCJBEgiQRIIkESCJBEgiQRQt4bsszQqoYXNjideo+MOB7KRKp6uSA6ajgodVQxVA52h4rMrdu0/Kmq04kbHE5p7fFPX64vqerjm0B14etqzNVQTU+pFxxHrRfdzrVRLTIW53hSUkgVpWmdOyPNbC6WLK3avuHVDYJsz9mxTljNMyRceEw3MPLBQyhs1JKjqraCTTXTPWsQ5nSVADMha0aklWFO2KlLpM4c46ADpUlas8iWS3LomuacZb6SS3iS4SK0O4mhP90cIo3TEyOZcOPGxCkzStga2JsmUtHC4Kr9zbPTNvvrdbC0hBVhHRGJSsgKEU0NIm1spgja1htr5Kuw6FtTK90guLbOkrpXdlt1wIDTsrhBW6XFBSQgeKa5mu0mlAY5iscxty4O3C2hv0rs7D45H5Q0stqb6i3QuJmwZaYUESj6yvEAUuppVO1YIpkBspXqjs6qmiF5m6dC4No6eY5YH69PDivX9mWHOdblphS32gSUqRQKoaHCevLbqOuPHtkrMrpG2aV693wvzMifdzeK6Jy6DaWmnm1qWCELdQaV5tVKqTQVFM/8AwjwyvcXuY4W2gda6PwyMMbIw32EjoK7XrIalBOPIbStTRQlpK+kEhSUEqodc1H0Y5id85jY51r3vbt/C7GmjphLK1ty21r9mviu27tpIW0iaKENrDnMulAoFBRThJHAqSa7OlvjjUwua8xA3Frj13rvSVDXsE5Fjext0/wCx4rntW8KJZ0pKCl4PpU4UjorRSmPyig6bxHuGldMy97tsbdB4d/guc9a2B+UizswvwI49o8VEuXhal3poy6edS8QRirgFa4qpIqrMmmmRiSKR80bBJpl7+hRHVsUEkhiGbN3dOihpCyn511Sm0DpKJUqmFAJz1pTsFTEqSaOnYA4/cqFFTzVTyWjbv2BaNdy57UtRau6O+MRknyRs69eqKWprnzaDQLRUmGxwc46u4/hWSIKsUgiQRIIkESCJBEgiQRIIkESCJBEgi/FCuR0giq9s3Gl3qqb7iv7I6J60/CkT4cRlj0dqPHvVZUYVDLq3mno2dyptoXOm2DiQnnAk1CmjmCNDTvq9VYtI6+CUWdp1qmlwyohOZutuG1QM684palOlRcPfYtdKZ9kS42ta0BmxQJXPc8mTb0qZu5bLLLT7TqHCHgElTZTUJoRTpdZiLVU8kj2vYRzeKm0dVFFG9jwedwXfZVryzbjjfOPKl3mcBW5mpB6WVB4NFbNpjjLBM9gdYBzTew2HZ+FIhqYGPczMS1wtc7R+tV8WWqXkXm3RMJeqrCoISckFJqo121w5dcfZeVqWFmTL18V5g5GkkDw/NrbThx8l22e7Kybr0ymYS7iSoNNpBxdI4qK3UpT/ANSOUgmqGNiLLWtc7l3idT00j5g+972A26rkVeUNokltqq40hSHUUNCjoihNKaJqN2UdfYy90jXDQm4PSuRrwxkTmHUCxHR6C+7SviPlCltIxsuNhDjbgoFUxZihNMjTz5aR5ioDyQa82INwQk2KDli5gu0ixBURalvF1tLDTSGWcVcCKkqVvJOvm90SYqUMcZHuzHiVEnrDIwRRtyt4DiumXu7Ozasa0qz8N4kZdR6VOoR4dVU8Ayt7guraGrqXZn95Vtse4DLdFPKLqt2iPNqe004RXTYnI/Rmg8Va0+DxR6yc4+CtrTSUgJSAlI0AFAOoCK4kk3Ktg0NFgvuPi+pBEgiQRIIkESCJBEgiQRIIkESCJBEgiQRIIkEXPNyLboo42hY+0kH2x7ZI5hu02XN8TJBZ4B61Bzdx5NeiFIP2FH2Go9US2YjO3ffrUJ+F0zv8bdSi3uTdrwXnB5QSfZSO7cVfvaFGdgkW5xXIrk2VsmEnrbI/PHUYsN7fH9LgcDO5/h+1+Dk2V9YTT7s/rh72H0+P6T3Gfr8P2upnk3b8N9Z8lIHtJjm7Fn7mrs3BIx8Tj671Jytw5ROqVr8pR/LSODsSndsNlIZhNM3aL9ZU5JWWyz/KaQjilIB8+piI+V7/AIjdTo4I4/gaAuuOa6pBEgiQRIIkESCJBEgiQRIIkESCJBEgiQRIIkESCJBEgiQRIIkESCJBEgiQRIIkESCJBEgiQRIIkESCJBEgiQR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7" name="AutoShape 4" descr="data:image/jpeg;base64,/9j/4AAQSkZJRgABAQAAAQABAAD/2wCEAAkGBxQTEhUUExQWFhQWGBwaFxgXGBwfHRwbHxodHB4ZHB4cHCggHRwoHBweJDEhJSkrLi4uGh8zODMvOCktLisBCgoKDg0OGxAQGzglICUvLDcsNzI0MDQsNi80NzUsLzQ0NC8tLCwsLCwsLC8sLCwsLCw0LCwsLCwsLCwsLCw0LP/AABEIAOEA4QMBEQACEQEDEQH/xAAbAAEAAwEBAQEAAAAAAAAAAAAABQYHBAMCAf/EAEcQAAECAwUDBQsJCAMBAQAAAAECAwAEEQUGEiExQVFhBxMicYEjMkJScpGSobHB0RQVNFRic7LC0hYXJDNTgpOig+HwY+L/xAAaAQEAAwEBAQAAAAAAAAAAAAAABAUGAwIB/8QAOREAAQMCAwMJCAICAwEBAAAAAQACAwQRBRIhMUFREyJhcYGRobHwFBUyM1LB0eEjNELxQ2KSJST/2gAMAwEAAhEDEQA/ANxgiQRIIkESCJBEgiQRIIkEX4TBFGzd4JZvv32wdwVU+YVMd2U0r/haVHfVwM+J4UW9fyTGilq8lB/NSJAw2c7rdqiuxamGw37Fxq5RpfY095kfqjoMKl3kLgcah3NPh+V+J5RmNrTvZg/VH04VLxCe+4fpPh+V1s3+lDqXE+Uj9NY5Ow2cbge1dm4vTHaSOxScreaUc719HUo4T/tSOD6SZm1pUllbTv8AhePXWpRCwRUEEbxEciykg32L6gvqQRIIkESCJBEgiQRIIkESCJBEgiQRIIkESCJBEgih7ZvNLy2Ti6r8RGau3YO0iJMNJLL8I047lEqK2GD4zrw3ql2pyhPKqGUJbG89JX6R5jFpFhbG6vN1Sz41I7SMW8T+FW3Z2YmVhCnFuKUaBJVlXcBXCInCOKFuYAAD11qudNPUODS4kn11Losy7rjr65clLbiASQrhTIUqCcxHOWrYyMSDUFdIaGSSUxHQhfdhWGHkOuur5tlnvyBVRPigb9POI+VFSYy1jBdx2L7S0Yka6SQ2a3avefu4ktNvSrhcbWsNkLFFJWTQV2Url2jWseI6twcWSixAvpssuktC0sbJAbgm2u266Z6xpFhYYeee52gxLSlOBJIqARTF5qx4jqKmRvKMaLbuK6SUtJC7k5HnNvO5VmVYK3EoGqlBI7TSJ73ZWlx3KsYzO8NG82U27dN7nnWklJSyAVuKOFAqkKpU7aGIgrmZGuI27BtPBTnYbJyjmNOjdp2DiuCUTMtJ5xrnUoJPTRiwmhpqMiOuOzzC85X2vwNrrhGKiMZ4724i9lO2Zf8AmG6B0JdTx6KvOBT1RElwyJ3waKbDjMzNHjN4FXKxr3y0xQYubWfBXl5jofPXhFZNQyxa2uOhXNPiME2gNjwKsEQ1PSCJBEgiQRIIkESCJBEgiQRIIkESCJBFwWvbDUsjG6oDcNVK4AbfZHWGB8pswLhPURwNzPKze377vP1S1VpvgeketWzqHri8p8Ojj1fqfBZyqxWWXRnNHioqXsB9xhUwlFWxWufSNDmQNaDbEh1VE2QRk6qKyimkiMwGnipu6UtLvNOoSyFTSW1FJcOJKtR0U5Up0c9amIlY+Vj2uLuZfdtU6gZDJG5obd4G/YqtKPltaFjVCgodhrFi9oe0t4qpjfkeHcCtJtO1EMTzJDLdHwkl4jpUV0aA6ClE14RRRQukp3c483du4rTTVDYqlnNHOtrv4fhQzU0wFTsmtwJbdcKm3B0kgkggGnUPMREkskIjnaLkDUKGJIg6Wnc6wcbg7l5zU83JS6ZdtfOu88l1ZwlKRhKVAZ78I9fCPTI3VMhkcLCxAXiSVlJEIWnM64J9di+LXMjMu/KDMKbxAFbXNqKqgAUB0Gg3iPsPtMLOTDL22G+i+T+xzycsX2vtFtVDXWwfK2StQSkLxEqIAFASKk5agRKq83IOttsoVDl9pbm0F96tl4Zv5XKPlo0LDyucSk5LQDks78s/7Twitpo+QmZn/wAhp0Hgrark9pp35NMrjfpHH1wXHLTLsnZmIKUh113o1GaQNcjp3p2eFHVzGVFXbaAPXmuLHyUtDfY4nT12eK+/2dZTZ5xJ/iQ1z1c6gE5A7xQUodtY+e1vNToebey9ewxik1HPtdV+1rvrZcaZSecdWgKKEpzSSM0656HzRNhqmva550AO1V09E6N7Y26uIvZdNi3rmJU4FVWgGhbcrUcATmk8NOEeJ6KKYXGh4hdafEZ6c5XajgfWi0iwrwszSe5qosd8hWSh8RxEUc9LJCecNOO5aOmrIqgXYdeG9S0R1KSCJBEgiQRIIkESCJBEgiQRIIqveu9yJarbdFvbtiOKuP2fZE+koXTc52jfPqVZXYiyn5rdXeXWs6YQ7OzCUqcBccNMSzlvoN3ACLtxZTRXA0HBZ1gkq5gHHU8VYWrsyhWZcuvh6pSHCgBsrArhFRuzpXPYc4gmsnDeUyjLw32VkMPpy7ksxzbL20v66VI3ccMvKuBxwt/JZg48KcVUkAYablE67MjHCqAllBYL5m6euhSKMmCBwebZHa9X7UYbXk2phE2xzgKkqxMpAFFHLMnLCc6gbaEbokCCofEYX23WKjGppY5hPHfW9x69b1W7XnkvulaWktA+Cjaak1O8muwDZE+GMxsyl1+tVlRMJpMzW26l3S9gTsxTubhAFAXDQAcMZGXVHF1VTxbx2fpd20dVNbQ9v7UtK8nsxkVONo6iSfZT1xHfikW4EqUzBZtpcApKZuC66rG7N4lnUluv5xEdmJMjblYyw6/0pMmESSuzPkuer9rxVybHZMjtb/8A3Hv3t/08f0vBwP8A7+H7XI/ydPjvHW1deJPuMdG4rGdrSuT8ElHwuBUTNXVnGqnmlEb2zi9STX1RJZW08ml+/wBWUR+HVUWuXu9XXlM3gmFJ5p9XOJCgSlYFcjWlaYhXbH1tLEDnj0PR6svL62cjJLqLjap6wr0IXOuOzFG23GsABqQKFNBpp3x02xEqKJzYAyPUg39eCnUuINfUufJoCLevFdtlTaEF60pglPOr5tnKpCa0qBvoPMlW+OMrHOy0se4XPWpEMjW5qyXTMbN6vXkoy1rHYYlVurXz7j6gWF5pNDmVEdpJr9mJENRJLMGNGUN2qNUU0MMDpHHMXHmn162Kqy61pPOIKgUkdJNeiTpmNIsXBrua7eqhhe0527t60a6d9Q7RqYIS5oleiVcDuV6jw0ikq8PLOfHqPL9LR0OKCSzJdHcdx/BV0irVykESCJBEgiQRIIkESCJBFTb63t5mrLB7r4SvE4D7XsizoaLlOe/Z5/pVGI4jyP8AHH8Xl+1SbNsUuoU866lpqtOcXUlStaJGqjvPXrnFpLUCNwjYLngOH2VJDSmVplkdlbxO8/dcDRLTiFUrhUFp1AUAagg5GhprHZ1pGEdiji8Tw4jZr1q7TVvyzyWJp5ag40T/AA6DkXAahWeg21402UiqZSzRufEwaHf0K8fWQStZNIdW/wCI4qqPT78w44lGIl9eJTaK57hlqAN+6sWIiiiaCf8AEbSql00073Bt+cdgVxl7muzKw7OLCcgA20AMhoCQKDsr1xWOr2RNyQi/SVcNw2Sd3KVBt0BWqzLEYY/lNJSfG1V6RzivlqJJPjKtIaWKH4G281IxxUhIIkESCJBEgi47Qsxl4UdbSvrGY6jqOyOkcr4zdhsuUsEcos9t1TbZ5PBmqWXT7C9OxWo7a9cWcOKEaSjtCp6jBgdYTboP5VKnZd1lQbeSoYTXAonCd5FDQg6VEWrHRyDMw9u9UsjJYSGSDZuOz11LovDbappwKKQhKUhKUA1AG3zn1UGyPFNTiBthqSvVZVuqHA2sBsCnbmNFpl6YfNJUpKSggEOK0yB3acT1GIdcc8jY4/j48FYYa0xxPlkPM4cVDT9ntOKxSmMt4QXAsZM1NKKVtHHYNutJUcr2DLNt3W3qJLBHIc1Ps333dquV3LdWwW5eaWhSVirLyVYgc6YVHbmKVisqKdsoMkQtbaFcUlU6ItimIN/hN/BXWKtXCQRIIkESCJBEgiQRVe+15fkyObbPdljL7CfGPHd/1E+hpOWdmd8I8ehVmI13s7MrfiPh0/hZ1YtlKmnFIDiQvCVDGc1q3DjtrF1POIGgkadG5Z6mp3VLyM2vTvVpk5L5RLtMdFMzKLOJl3ILFamtNQRTMcdhrFfJJyUrpNrXjaNytY4uWhbFsew6g7D69bVzX1nUlpDboaVNJUTVrRtGxBO06ZcK9fuhjIeXMvk6d5XLEpWmMMfYvvu3Dgom7d2XZs1HQaB6SyPUkbT6hEqqrGQC208FDo6CSoN9jeK1KxrEZlk4Wk0J75R75XWfdpGfmnkmN3n8LUU9LHA2zB+VIxxUhIIkESCJBEgiQRIIkESCLktKzWn0FDqApPHUHeDqDxEdI5XxnMw2XKaFkrcrxcLMb0XQclquN1Wzv8JPlcPtDtpF7SV7Zua7R3mszW4Y6Dns1b4j1xXEJ52bMvLKWhCE0SnwU+UdhVTIf9mO3JsgzygXJXETSVRZC4gAaeungre9ONSqVSsusNOM0Wrnk9F/LpJrrUjduAGUVgjfORLILg6abRw9d6uDJHTgwxnKW667HcfXcqXalr4yoNJwNKAAQoJVhFcRCSU1SnESQBTZ2WkNPlALzdw369XboqWeqzEhgs07tD06cNVc7g3n5wCXeV0wO5qPhAeCftD1jqzrMQo8h5RmzernC6/lByUh13dP7V4iqV0kESCJBEgiQRcFuWomWZU6vZoPGUdE/wDtlY7QQumeGBcKidsEZe5Y8C5NzHSWnnHTkVGgrsSMjTYB2RpebBHoNAshz6qbU6nj5fhXmRdl3mBzMq2p5jJbVcLgptQ4Mya7dp211p5BLHJz3nK7Yd3aFfRmGSPmRjM3aNh7CoG9lvS8y2mjK0zCTTEqgoBqCa1VnsIFM+ozKOllhdq4FpVfX1kM7dGkPHrtXxc66pmTzjlQwD1FZ3DhvPYM9PVbWiEZW/F5Lxh+Hmc53/D5rVGGUoSEoASlIoABQARnyS43O1alrQ0WGxekfF6SCJBEgiQRIIkESCJBEgiQRIIvxSa6wRZtfW6HNVfYHc9VoHgfaT9nhs6tLyhrs/8AHIddx4/vzWcxHDcl5YhpvHD9eXUqxP2s48htDhCubqEqI6VDsKtSBE+OBkbi5ul+5Vc1TJK1rX62719fNCjLfKEkKSFFK0jVG4q4Hf1djlxyvJnQ7ulffZXGHlmm439C4GnCkhSSQoEEEagjQx2IBFio7XFpuNq2S6duCaYCjTnE9Fwcd44HXzjZGYq6cwSW3blsqGqFRFm3japqIqmJBEgiQRIIsuvreJS5oBuhQwcqioK9Cog5GhyHVxi/oqUCHnbXeSzOI1pM9mbG+f6XY9aa5VhiZQ024t/pOuFGQpTCgYaBOXrBOscWwtmkdEXEBuweZ6V2dUPp4mTNaCXbT9tNi4rddQG2J+WBYWtSgpI0xCtSNhGRByoajLWOtO1xc+nl5wC4VTmhjKqHmk7fXq64bs2MuefJWSUA4nV7TU96OJ9QrwjtVVDaaMBu3cuFFTOq5S5+zeVrjDKUJCUgJSkUAGgA2RnCS43K1jWhosNi9I+L0kESCJBEgiQRIIkESCJBEgiQRIIkEX4RBFld+bt/J1862O4rOg8BW7yTs826NBQVfKjI74h4/tZbE6HkXcowc0+BVYbcUAUpKqKoCAT0t1RtziwIbe53Kra51soO1WGTukvmy7MrTLop0cffE0yGHUdWvCIL65ubJEMxVjHhrsnKTHKOnauO6lsmVmErJ7mrouD7J29YOfnG2OtXT8tGRv3eulcaCq9nmB3HQrZga5jSMwtkv2CJBEgih72Wr8mllrB6Z6KPKO3sFT2RJpIeVlDd29RK2o5CEv37utZndOaQl4h5zA2tCkqqKhRIoArhU1rvEXtYxxjBYLkFZqgka2UiR1gQb9PWp5Lc1INEoLU1JnPeBXbSuQJ3EiIZMNU+zrtf69blPAno47ts+P163qt2haLs442nCkeA02gUSmp2DzVPCJ0cTKdhN+slVs08lW9rbdAAWs2BZSZZlLScyM1K8ZR1Pw4ARnaiYzSF59Baulp2wRhg7etSMcVISCJBEgiQRIIkESCJBEgiQRIIkESCJBEgi55+TQ82ptYqlQofiOI1j3G8scHN2heJY2yMLHbCsiRjs+cGIVLat3fIO0daT2HqjRnLVQab/NZEZqKp13eIUha1nPTs0ssLL7eRSsnooChXAdgI3DPTbHGGaOnhGcZT4npUmoglqpzyZzDjuHQoy37FTLYE88hxw1xpR4GlB7dadUd6aoM1zlsN3SotXSNp7DOCd/Qr/wAntrc9LYFGq2aJ/t8E+ao/tinxGHk5cw2H0Vf4VUcrDlO1unZuVpiArNIIkEWZ8pto4nkMg5NiqvKV8E09KL3C4rMLzvWbxqfNIIxu29Z9eKjbGnZZLQampYlKiSl5NQrPdpUCmw9hjtPHKXl8L9RuUenlhbGGTx6HfvXZMzMrLS7yJd9TxmAAEkUCE7SrIdKmWgOkcmMmmla6Rtsviuz5Kenhc2J+bN4Ls5MrIxKXMKGSei35RHSPYDT+4xzxSewEQ7V1wamuTMd2g+6leUefcabZLTikEqVXCSK5DdEfDYmPc7ML6KVi80kTGlhtqqH+0U19Yd9M/GLj2WH6B3Kh9uqPrK1u7jqlSrClEqUW0kkmpJI1MZupaGzOA4la2kcXQMJ22Cko4qQsmvPbcwibeSh9xKQvIBRoMhpGipKeJ0LSWi6yldVzsnc1riBdfd0ramHJxlK3nFJKjUFRIPROsfKynibA4taLr1QVcz6hrXOJC0q2VlMu8pJIIaWQRqCEmhiihAMjQeIWknJETiOBWPftDNfWHfTPxjTeyw/QO5Y/26o+sp+0U19Yd9M/GHssP0DuT26o+sp+0U19Yd9M/GHssP0DuT26o+sp+0M19Yd9M/GHssP0DuT26o+srUbkzC3JNpa1FSjjqpRqTRxQ16ooK1jWTuDRYaeS1GHPc+na5xudfMqo3+tZ9qawtuuITgSaJUQK5xY4fBG+G7mgm5VTilTNHPlY4gWCg5G35kuIBmHSCtIIxneOMS5KWEMJyjYdygw1tQZGgvO0LZozC2KQRIIkEVK5S7IxtJfSOk3krign3K9pi0wyfK8xnYfNU2MU+eMSjaNvV+lBXemEuyipX5QJdYcx4iaBaCKFNajOuyuwRLqWlkwlyZha3UVBpHiSnMGfIb94XhaDdnsNLbbK5h4igcGSUneNh7K7RWPURqpHhzua3hvXiYUULCxvOdx3D12rzuFaPNTaQT0Xeges97/tQdse8Qizwk7xr+V4wqbk6gA7Hafha7GbWtSCL8JgixZbomZ3EtQCHHcyo0ARi38E5RqQDDBYDUDx/wBrGFwqKq7joT4f6WizkstxDwfaS/LgoLDbPfUB35UypWh0JArpFEx7WubyZyu1zE7PutHIxz2uEjczdMoG37LObwznOO0DAYCBhDQGYNSSTkOka+oRe00eRly7NfW6zdZLykmUNy20t63rW7As/mJdtralPS8o5qPnJjOVEvKyF61lLDyMTWcAqryqfy2fLV7BFhhXxu6lWY38tvWs5i8WaW2XW+hy/wB0j2Rlar57+srb0X9dnUFKRHUlYte/6a/5fuEaii+Q3qWMxH+y/rXpcr6cx5R/CqPNd/Xd63r1hn9pnrctXt36M/8AdOfgMZ6D5resLV1PyX9R8lhsa1YVTd2LuqnC4ErCMAScwTWtePCIlVVCntcXup9FQmqvY2sp7927n9dHoH4xD97N+nxU/wBxu+vwT927n9dHoH4w97N+nxT3G76/BXW7lmGWl0MlQUU4swKVqoq98VdTNysheBa6uaSDkIhGTeyzrlJ+mf8AGn3xdYZ8jtKz2M/2OwKvWf8AzW/LT+IRNl+B3UVXQfNb1hbxGRW7SCJBEgi8pqXDiFIUKpUkpPURSPTXFrg4bl5ewPaWnYVj0hIKZcdWttDqZZVHUL8KpKAQKHbnXhGkklEjGtBsXbD4rIRQuie55aCGbQe79q6tyMqptDy5VlthTYWpalEEKNegEgZ9dRWuQiqMswcWNeS69v2rtsUBaJHRgNtcnp4KoWrazJQUMpPRexMqUkAtoArQHvjVZOROQAizhgkzXfvGvSf0FUT1UWUtjGx3N6B56nwWsWfNB1pDg0WkK84rGekYWOLTuWqieJGB43hdEeF7UZeWZ5uVfXtDaqdZFB6zHemZnla3pUerfkge7oKzW5Egh11znAgoSyo1WBhCjQAmvWT2ReV8pYwZdpI2bVmsMhbJI7MBYA7dl12t3VnmAVsOpIGdW3CK9YNAY5Gtp5NJG94UgYfVxc6J+nQVFXZaMxPNYyVEr5xZO2lVmvWRTtiRVOEVOcvCw8lEommaqaXa63PmtljMrYKi8qn8tny1ewRbYV8bupUmN/Lb1rOYvFmltl1vocv90j2Rlar57+srb0X9dnUFKRHUlYte/wCmv+X7hGoovkN6ljMR/sv616XK+nMeUfwqjzXf13et69YZ/aZ63LV7d+jP/dOfgMZ6D5resLV1PyX9R8lhsa1YVXjkvfShT+JSU1CKYiBtVvioxVpIbYcVe4I4NL7ngr/84Nf1W/TT8Yp+TfwK0HKs4hPnBr+q36afjDk38CnKs4hdMeF7WUcpP0z/AI0++NDhnyO0rK4z/Y7Aq9Z/81vy0/iETZfgd1FV0HzW9YW8RkVu0giQRIIkEWUcospgnCoZBxKVdo6J9gPbGhw1+aG3A/tZXF48lRmG8L3dsmfnwl1wpDZFUYlAJA3hKantOceGz01KSxu3fxXR1PWVgD3EAbuH3Xhe6yEsMyxTzZNFIcU3opQoQSdppXXdHuinMkj733EXXjEKYRRRkW3gkK58n0zjkkDagqT66j1ERWYizLOemyuMLfmpm9FwrJEFWKrHKK7SSUPGUgevF7on4aLzjtVbizrUx6bLL5afW2hxCTRLoAWKDMA16x2Rfvia4hx3bFl45nsa5rdjtq/HUOMrUg4kKGSgDT2cINLJGh20I4SQuLToVaeTBisytXitnzlQ9wMV+KutEBxKtMFZeZzuAWnxQrTKi8qn8tny1ewRbYV8bupUmN/Lb1rOYvFmltl1vocv90j2Rlar57+srb0X9dnUFKRHUlYte/6a/wCX7hGoovkN6ljMR/sv616XK+nMeUfwqjzXf13et69YZ/aZ63LV7d+jP/dOfgMZ6D5resLV1PyX9R8lhsa1YVIIkEX6BHw7F9G1b6jQRjlvgsq5Sfpn/Gn3xocM+R2lZbGf7HYFXrP/AJrflp/EImy/A7qKroPmt6wt4jIrdpBEgiQRIIqDyqMZML3FSfOAR7DFvhLtXN6lQ44zmsd1qh86tQSjEpQ0SmpI10A64uMrW3dZUIe91mXPQveZmHUoMsvJKHCcNBkvvTnrvyjwxjHO5UbSPBdJJJGt5F2wHxV75LHatPJ3LB86aflioxVvPaehX2CO/icOn15K8RVK6VM5UVfwzY3uj1IVFnhQ/lJ6FT40f4Wjp/Kr9ybOlJhYSvnQ8jpUqChQBB8Wo4gntiZXSzxC7bZT3qBhsNPM4B18w16Cpu/tmyqCX3ec5xeSUoIAUQNSSk0ypnw0iJQSzu/jZaw4qbicFO3+WS9zw3rl5Kk9KYPBA9a464tsYOv7Ljge2Q9X3WhRTLQKjcqn8tny1eyLbCfjd1Kkxv5betZxF4s0tsut9Dl/ukeyMrVfPf1lbei/rs6gpSI6krFr3/TX/L9wjUUXyG9SxmI/2X9a9Lk/TmPKP4VR5rv67vW9esM/tM9blq9u/Rn/ALpz8BjPQfNb1haup+S/qPksNjWrCqyXMu8icLoWpacASRhptxa1B3RArap0AblG1WeHUTKkuzEi1titH7uWP6rv+v6Yge9ZeA8fyrT3JD9R8Pwn7uWP6rv+v6Ye9ZeA8fynuWH6j4fhXMCKtXKynlJ+mf8AGn3xocM+R2lZXGf7HYFXrP8A5rflp/EImy/A7qKroPmt6wt4jIrdpBEgiQRIIqbyoI/hmzudH4FRZ4Uf5T1KnxofwDr+xURcSzZR5aVd1D7VFlJIKDQ5KFE6VpkT54kV8s8YI0ynvUXDIKaUh2uZvcve/tmyjSi6rnS87mlKSAmoABUSUmg04kmPGHyzvGQWyjiveKQ0zDndfM7hsX5yUq6UwODftX8Y9YsNGdv2XnAzq/s+60OKVaFUzlST/DtH/wCv5FfCLTCj/KepU2N/Jb1/ZUOx7YXLY1Ngc4tOELOeEVqaDSpoNd0W09O2awdsCoqaqdBcs2nS/Bek5b7rzAZePOYVBSFnvhqCCfCBB2x8ZSsjkzs04jcvUla+WLk5NeB3/tWnkpVnMDg3+eK/Fv8ADt+ytMDPx9n3WhRTLQKmcqLVZZtW50etKveBFnhR/lI6FT40P4AelZlF+sutpui4FSbBH9MDtGR9YjK1YtO7rW1oSDTstwUvEdS1id6XQqbfI05xQ8xp7o1NILQNHQsVXODqh5HFd3J+zinmz4oUo+iR7SI5Yi61Oemy74S29S08LrULd+jP/dOfgMUEHzW9YWoqfkv6j5LDY1qwqvnJT30x1N+1cU+LbGdqv8D2v7FokUq0KQRIIso5Sfpn/Gn3xocM+R2lZXGf7HYFXrP/AJrflp/EImy/A7qKroPmt6wt4jIrdpBEgiQRIIqdyoK/hUDe6PwrizwofzHqVPjR/gHX9iqHZVtuS6HA1RK3KAr2hIrkncSTrFvNTtlcC/YNyooKt8DXBm071+2jbjj7SG3empsnC4e+oRmk79Bnrltj5FTNieXM0vu3JNWPmjDH6kbDvVo5KR0pjqR7VxAxbYzt+ytMD2v7PutEilWhVX5R2qyRPirSfXh/NE/DTacdRVZi7b0xPAhZxYtiuzSiloDoiqlKNAN1T8Iu56hkIu9ZympJKgkM3bVJWndYMNKUuZZK0jJtJqTnoKkHThHCKtMjwGsNuKkz4cIWFzpBcblIclz1JhxHjN19FQ+MccVbeNp6VIwR9pXN4habFEtKoi9dnl+VdbAqqmJPlJNQO2lO2JFJLyUzXHYolbDy0DmDasWjVLFK13TvgZVHNOIK26kpwkVTXUZ5EVz88VtZQcs7O02Kt6DE/Z25Hi43KXtPlFSUEMNrCyKBS6UHGgJrEaPCnZuedOhS5sabltG036VnyjU1OZi6WeJublX7kus491fIypzafUVfl9cU2KyjmxjrP2WgwWD4pT1D7q5279Gf+6c/AYrIPmt6wrmp+S/qPksNjWrCqVsK3nZQrLWDp0riBOlaUoRviNUUzJ7Ztyl0tZJTXyb1LfvBm9zXoH9URvdcPE+uxTPfNRwHrtX7+8Gb3Negf1Q91w8T67E981HAeu1X+69oLmJVt1ymJWKuEUGS1DfuEU9VEIpSxuwK/opnTQNkdtN/Oyz3lJ+mf8affFzhnyO0rP4z/Y7Aqyw5hUlQ1SQfMaxPcMwIVWx2VwdwVx/eM/8A0mv9vjFZ7qj+oq599y/SE/eM/wD0mv8Ab4w91R/UU99y/SE/eM//AEmv9vjD3VH9RT33L9IVqufbT00hbjiEJQDhThrmdup0GXr3RXVlOyBwa03O9WtBVSVDS9wsNysUQ1YKh8qj3QYRvUpXmAH5otsJbznOVFjj+YxvSVVrDsETLasDyEvhXRbVliTQZg9dRt02RYVFUYXC7ebxVXS0bahhs6zuCjrRs11hWF1CkHjoeojI9kd4pmSC7DdRpqeSE2eLK+clbXc31b1JT5gT+aKjFnc5o6FfYI20b3dPrzV6ipV4om9ctzkm+nbgJHWnpD2RIpH5JmnpUWtZnp3t6P2s1uzPMhD7D61NtvBPTSNCk1oaA5H/ANrF5VxSFzZIxct3LN0M0Ya+KU2Dra9SlpawJJSTzImphRBAUlBCAaZGpCRrvMRnVVQDz8rfP7qYyjpSOYHO7NPsFDXNmeZnWsWVVFCv7uj+KkS61nKQG3X67FBw5/JVLb9XrtWxxmVsEgiz299y1FanpYVxZrbGtdpTv30824XFHiAADJew/lUGIYWXOMkXaPx+FRHmlIOFSSlQ1CgQfMYuGuDhcG6oHMc02cLL4j0vKsFgXTfmFAlJba2rUKVH2QdevSIVRXRxDQ3KsaTDZZjcizeP4WsSEmhltLbYolIoB7zxJzjOyPc9xc7aVrIo2xsDG7AvK2kEy7wAJJaWAAKkkpNABvj7CQJGk8QvFQCYnAcD5LG/mSZ+rv8A+Jf6Y0/tMP1jvCxvsk/0HuKfMkz9Xf8A8S/0w9ph+sd4T2Sf6D3FPmSZ+rv/AOJf6Ye0w/WO8J7JP9B7inzJM/V3/wDEv9MPaYfrHeE9kn+g9xWq3JYUiSaStKkqGOqVAgjuijmDnpGfrnB07i03GnktVhrHMpmtcLHXzKp/KBZrzk3ibZdWnAkVShRFc8qgRY4dNGyGznAa8VUYrBK+e7Wk6DYFWvmSZ+rv/wCJf6Yn+0w/WO8Ks9kn+g9xX78xzP1d/wDxL/TD2mH6x3hPZJ/oPcU+Y5n6u/8A4l/ph7TD9Y7wnsk/0HuK+mrAmVKCfk7wqQKqbWAKmlSSMhxj46qhAvmHevTaKckDIe4rY7KkEsMoaTogU6ztPWTU9sZmWQyPLzvWxgibFGGN3LrjmuqyzlKm8c0EDRtAB6z0j6iI0GFsyw5uJWXxmTNOG8ApG6zbBZS27KEO7HXGVFCqmoOIDIU35aZxHqzJnLmSacAde5SqFsXJhr47O4kaHtXLfq0JgISw80hCa4kqQoqCgkUoK5jUagbI6YfFFmMjHElccUnmDRE9oA3W6FZeTqWwSaT46lK9eEepMQsSdmnI4WVjhLMtMDxuft9lZ4gKzXytIIIOhyMAbL4RcWWKsKXKTRCUha21qQEqTUE5pGWvEU4RqXBs8OpsCLrGNLqaoIaLkEjXuWkSwnQ1jXhU+sdFHRS20N6qZqPn3cTRP9nL7DRo37z+FpWe1CPM7Vx3bAPysztiXWy+oKWlawcWNBqCo5kjqVXtEX8D2yR6Cw2WKzFSx8MxubnbcLZbJng8y26PDSD1HaOw1EZiWMxvLDuWxglEsbXjeF1xzXVVi/PyhDaXZdxacJotKc6g6KpQ6HLt4ROoeSc/JINuxVuJcu1gfCdm1UR28c6clrJH2mkH2oi3FLTbh4n8qjNZWb/IfhfLN6phByLYP3TY9iRA0ULuPeV8GIzt4dwXWm/02PCbPWge6PBwyA8V1GL1PR3L1TyhTW5k/wBqvcuPPuuHifXYvXvmo4DuP5XTLcozwPdGm1D7OJJ85KvZHN+EstzXH13LozG5Aee0dmn5V3sK3WppGJs5jvknvk9Y3cRlFVPTvgdZ6u6aqjqG3YetSkcFJSCKOtu2WpVGN0696kd8o7gPfpHaGB8zsrFHqKmOBuZ5VGmuUZ0nubTaRsx4lH1FMWzMJZbnO7lRyY3ITzGjt9BcquUOa3Mj+1XvXHT3XD0+uxc/fNRwHj+V5Kv9Nnwmx1IHvMehhkA4rycXqejuXkb7zp0dHYhHwj77vpxu8SvPvWqOw+C/P2qnzo6vsQn3Jh7HSjcO/wDa+e31p3nu/SulxFTLiVPTDiyD0UJVlpqqlN+Q6jFZXiFrgyMdaucNM72l8x6grXFerRfDrgSComgAJJ4DWPoBJsF8JAFysVXinJs0yU85lXYCcuwD2RqRanh1/wAQsWc1VUaf5FXgSc6lXN/OLQUlNSjCioSNtKVA4xUcpTkZuSNu3ar3kqoHLywuOgbFTLzPuKewLfEwUgAKSBTPOgprsi0pWsDMzW5bqlrXvdJlc/NbgtdsmU5lltvxEJSesDM+eM5K/O8u4la2CPk42s4ALrjmuqQRZdyjyBbmkupyDoBr9tNAfVhMX+GyZ4iw7vIrMYxEY5hIN/mF1ussOMtTE3NvqbcT/K3rBOICgpSvAdccQZGyOihjFxv6Ny7ubE+Ns08hIO7p3rmvO0h6TamGm1NoaPNJCzmpvLCRmagKqNdpjpSOdHO6N5uTrpxXKuY2WnbMxtg3TXh/tSPJja2S5dR06aOrwh56HtMccUh1Eo6iu+C1FwYTu1H3V+ioV8vxQrBCsztGStNt1aW1zC0A9FQWTVOzbrTXjF7FJRuYC4AHes3NFXseQwkjcuatqj6z6zHv/wDD0Ln/APR6V8l61domfQJ90fbUXQvhdiA3HuXwZm0tqH+1mv5I+8nRneO/9rzytfwP/n9L4VNWhtaWfKlkn2tx9EdKNhH/AK/a+GSt3tP/AJH4XtZNscw8hx6XLRBoVtoKKg6hSO8UDwAO2PEsHKMLY336Cb9x2hdIKkxSB0rMvSBbvGwrU5WYS4gLQoKSoVBG0RQuaWnK4arTMe17Q5puCv2YeShJUohKUipJ0Aj41pcbDajnBozHYsutq2hMPKWywXjoFuIK6AaBDY6KRtqqpNdmkX0FPyTA2R1ugG3efws1UVXLSF0bM3SRfuH5XMman/BaWPJlkj2Nx0MdKdpH/r9riJK3c0/+R+F9iYtLYh/sZp+SPnJ0fEd/7Xrla/gf/P6X2l61NgmfQI/LHy1F0L0HYgdx7l9VtU/WfWI+f/i6F9/+j0r3kpO1HHEpUuYQkkBSioig2nXdHmSSja0kAEr3HHiD3gOJAWmtooAMzQUzNT2k6mKEm+q0gFgvqC+qpcotrc1L80k9N7LqQO+PbkO0xY4bDnlznY3zVVi1RycOQbXeW/8ACzZqQdKC6lCihJoVAGgIzzppszi8MrA7ITqs02GUt5RoNuKt13beU+061MJKkpZVifTTGhs6gk69mZpoYrKmmET2vj0JI03XVxR1jpmOZKLgA3dvAUJcuzuem2xTooPOK6k5j/agiZXS8nCeJ0UHDYeVqBwGq2OMytgkESCKAvvZXyiVVhFVt9NPGmo7U17aRMoZuSlF9h0KgYjT8tAQNo1Czm6rDTryUTDmFpIKgFKoknLo1JoK68aRdVbnsjLoxqdOlZ6gbHJIGyus0a9Cs1tNS0y4kLnAUjJtmXQVUHDDiqrjSK+B0sLSWx67yfQVpUtgneA6TTcGi/ldVN1LklNZVC21VTXLEnZXgU5HrMWYLKmHoPrzVO4PpKjpB8P2FsFlT6H2kOoPRUK8QdqTxByjNSxmN5Y7ctfDK2Vge3YV1xzXVVi/NkOPNJWzi51B0SaFSTqNdmvnidQztjeQ/YVW4lTvljDo/iHkqP8AM9o+JMemf1Ra8vSdHd+lSezV3A96fNVo+LMekr9UOWo+juT2eu4O71+fNdo+LM+kr4x95ak6O5fOQruDu9fos+0hsmfSX8YcpR/9e4fhfeRr/wDt3lfLs3aEv0lqmEp/+mJSeohVUx9DKWXRoHZofBfHSVsOrie3UeOitNyb0NKPMrQlpajUYckKVwGiFHcMieJzrq6je3ng3A7/ANq0w7EI3/xuGU9Gw/hel9rzNI7iEJdWDVQVmhJ2Yh4Z24TlodQI+UNG9/PJsPHs4da9YjXRs/jAzHw7ePUqm3N2hMZtl8p2c1iSgcBgomLEspYtHW7dT4qpElbNq29ujQeC/TZ9onwZn0l/GHKUf/XuC+mGvP1d5Xz802h4kx6SvjDlqTiO5fPZ67g5Pma0PEf9I/GPvtFLxHcns1bwPenzJaH9N/0j8Ye00vEd36T2Wt4HvV2uHYzjSFOP4ucWaBKjUpSO3Un1ARVV87JHBseweausMppI2l0u0+StcV6tF5zDyUJUpRASkEknYBqY+tBcbDavLnBoLjsCxi37TVNzCl0OZwtp1ITsFBtOvWY1FPCIIg3vWNq53VMxcOxdspNT0gAcK0Nk96tNUE/lPUQY4vZTVRte56Nq7skq6MXsQOnZ+l62tedDrC0NsBlx1SedUilFJFTwNa+/OPMNG5kgc51wNi9VFeySItYzK47bK08m1lc2wXlDpOnLyBp5zU9VIgYnNnkyDd5q0wen5OLlDtd5K4RWq3SCJBEgix++ti/Jpg4R3NyqkcN6ew+oiNLQ1HKxa7RtWQxKl5Ga42HZ91YrJnpeUZl3WmiUPHA88TVaFbjllnnsFBoaxAmjlne9rzq3YNxCs4JYaeNj2N0doTvBXJaNmuzjBUElxbClBL2nPN1qAkUqVDfpkaE1jrFMynksdA61xwK4zwSVUVwLlpNj9Q9dij7kXi+TOYHD3FZz+yrxurYew7I719JyrczfiHio2GVvIPyP+E+HretYSqsZ1atfsESCJBEgiQRfK0gggioOoMF8IvtWaX7u2lhSXWEkJWaFKfBVqCncDnlspF7QVZkBZIdnks5idCIiJIht4cV83Fu8H3FuvpJSg96qvSUc6qrqB669cfa+q5NoZGdvkvmGUXKvMko2cd5WmpSAKDIDdFCtIBZfUF9SCJBEgiQRIIs35Qbyc4TLNHoJPdCNqh4I4A68erO7w6ky/wAr9u78rOYrXZjyLDpv/C8LnyIa7q9VpbqSJZxaQUAmorrkrcFUqK61j1WyGTmM1APOG/1xXnD4RFz5NC4c0nZ/vhdSkk3NNfKG50lyW5pSitRqK7MJ1qfF3gU4x3mB+R0GjrjT15qVG2ojzsqDdljr68lS7vWUqZfQ0NDms7kjU+4cSItaicQxlx7OtUlJTGeUMHb1LbGmwlISkUSkAADYBkBGWJJNytqAGiwX3HxfUgiQRIIom81jCaYU3osdJB3KHuOh64kUs5hkDt29RaymFREWHbu61lllzYYcLcylamgolbQNKrTkKjQ57K7t0X8sZkbniIvuPQsvBLyL+TmBy31HT91dX7UaU1KzMytbFFqU2hqpSUg0AUKeLTPLJRGVYqmwvD3xRjNoLkq6dOx0cc0pLdTYD16uq1eS775U5NBnC0sleGoxJSfCUkabzStKndE+lqowBEXXI06FWVtHKS6cNsDrbeu+5N7eaow+rueiFnwPsq+zuOzq05V1DmvJHt3jj+1Iw3EclopTpuPD9eS0kGKNaNfsESCJBEgiQRIIkESCJBEgiQRIIkEVGvte7AFMS6unotY8HelJ8bednXpa0NDm/kk2bhx/SpMSxHIDFEdd54ftUy7ksw4+lMwvA2a56VOwE+COPCLSpfI2MmMXKpqOOJ8oEpsFe/4WTqw8t7mVjJDycbZ4oUlNR1dtNsU/81R/IwDMOGh7VffwUv8AG8nKdx1HYVT7wWlSssw8tyWqCkK2HxATmUjYDu4VNnTQ/wDLI2zvWvWqern/AOGJ12etOpX25Fg/JmcSx3VyhV9kbEfHieEVFdU8s+w2DYr3DaTkI7u+I7fwrJEJWKQRIIkESCJBFSr/AF2edBmGh3RI6aR4SRtH2gPOOoRaYfV5Dyb9h2dH6VNilDyg5Vg5w29P7Cq1jTCJhHyZ9QCggpllqOSVEg4T10AB2AU2xPnY6F3KxjfzhxVZTSNnbyMp1tzSdxVkt111pUm8UgzhBaW0DXnE0OtNlc/7uEQYGseJGX5m0HgrKpc+MxSW/k2EcVDXhumUdJiilJSkvMhWJSCRqNCU1rs9Wkqmrs2knYeP7UKrw4t50W22o3j9L5upfFcvRt2q2dB4yOrenh5t0faugbLzmaO8D+15ocTdDZkmrfELTZGdbeQFtrCknaPYdx4GKJ8bmHK4WK00cjJG5mG4XRHhe0giQRIIkESCJBEgiQRIIvN99KElS1BKRmSTQDrMfQ0uNhtXlzg0XcbBZ3eq+5cq1LEpRopzQngnxRx16tt1SYdl58u3h+Vnq7FS67IdnH8KluS6khJUlSQrNJIIBG8Hb2Rah7SSAdipSxzQCRodi0qReZmpVlS2mSyhJQ9U4S0UjvkkZ0O4UPSGesUEjZIZnAONzs6Vp4nRVEDS5oyjQ7rW4KuW1bLSWPk8u4XmljIOo6TNDolRpsrQUy3xOgp3uk5SQZSOG9VtTVRti5KI5mnju9eC7+T+7WIiZdHRGbSTtPjngNnHPYK88Rq7Dkmdv4/K74VQ3PLSDq/P4WjRSLQpBEgiQRIIkESCJBFnt97o0xTEunLVxsbN6kjdvHbFzQ13/HJ2FUGJYbtliHWPuFEXWt5phKsbaQ6Eq5p7DiNSO9UK8AAesbTEirpXyEZTpcXCiUNZHE0hws4A2NvAroukwoKXaEw4pLaKnFXNxR2cRXKm00Gwx4rHCwpoxqfBdKBrsxq5XWA8V8PMsz4ddbQWHW0KcXtQoDTTMKIrU02bax9a6SlLWOOZpNhx/wBL45kVaHPYMrgCTwP7UDZlpPSygtpSkV9FQG8HIj2RNlijmGVwv5qvhnlgOZhtfuKvti8oDS6JmE82rxhUoPvT6+uKefDHt1j1Hir6mxiN+kosfD9K4S0yhxOJCkqSdqSCPVFa5rmmzhZW7HteLtNwvWPK9JBEgiQRIIkEXw64EiqiABqSaDzx9AJNgvhIAuVVbZv4w1VLXdl8MkD+7b2V64sIcNlfq/QeKq6jFoY9Gc4+HrqVBtW2ZicWAtRNTRDackgnIUG08TUxcRU8VO24HWVQT1U1U4Bx6gpez7DZl32vlT7WIKGNnM0qDhxK077DUaUrnSIslTJLG7kmm24qZDRxQStMzxe+o8vspmZsxmZd5t6eU66sqLaGu8QACdBUCg3kViKyaSFmZkdgNpO0+SmvginkySS5idgGweYVOkrUXLh9pOFSXAUKrmKg0xDsr5xui0khbMWPOhGv6VNHUOgzxjUHT9qauZdMvkOvCjI0G1Z/Tx2xFra0RjIz4vL9qbh2HGU8pIOb5/pailIAoBQDQCKDatOBZfsESCJBEgiQRIIkESCJBFSL23KDlXpYAL1U3oFcU7lcNDw22tHiGTmSbOKpa/CxJeSLbw4/tUKZnHsAYWpWBtRIQrLCduWvZsqd8W7Y483KNGp3qgklly8k46DcrJdZ9uWlX5hzC4XO5JaqM9ahW4HPUaDiIg1bXzTNjbpbW/r1dWdC9lPTvlfrfS3r1ZR79oTFoOoZ6IFeghIolIA1O3If9COzYoqRhk38d5Ud001c8R7BuG4Lqfuq2StuXmQ7MNglTZQQDTUJVpUbs+yOba14s6RlmnYV1dh0ZuyJ93jaFBSwfaSHkc6hJ0WnEAaGlKjLXZExxikOR1ieCgsE8Y5RtwOIU3I38mkZKKHB9pND5009dYiPwyF2zRTY8YqGfFY+uhTUvykDw2CPJXX1ED2xFdhJ/wAXKYzHG/5M7iuxHKLLbW3h2JP545nCpeI8fwuwxqDgfD8r9VyiS2xt4/2p/XHwYVNxHrsQ41BwPh+VyTHKQjwGFHylgewGOjcJd/k5cnY4z/Fih53lAmV94ENjgKnzqy9USmYZC34rlRJMZnd8IAUKVzM2qlXXla0zIHZon1RKtDANzVCJqKl1tXFSF2bsGaS6rFTm8sFM1KpWlT3u7QxwqqzkS0W271IosPM7XOJtbd0qaC2RKtTMsyEpl3wXkEVcoMqlRz0NaaZ8Ii2k5Z0Urrlw04KdeIQNlhbYNdqN/r1uXlbF3233TMtzDQl3DiWVKopPjADaeBoQco9QVTomck5hzDYvFRRMmk5drxkOpURNXgwBbUohLaCSkOBNHVIrkCrX36baxJZS5rPmNzw3KJJW5bxwCw47yFNXTuQVUdmhROqWjqeK9w+zrv3GNV4jbmRbeP4/KmUOFXtJN3fn8LRUpAFAKAaARSLQjRfsESCJBEgiQRIIkESCJBEgiQRQt4bsszQqoYXNjideo+MOB7KRKp6uSA6ajgodVQxVA52h4rMrdu0/Kmq04kbHE5p7fFPX64vqerjm0B14etqzNVQTU+pFxxHrRfdzrVRLTIW53hSUkgVpWmdOyPNbC6WLK3avuHVDYJsz9mxTljNMyRceEw3MPLBQyhs1JKjqraCTTXTPWsQ5nSVADMha0aklWFO2KlLpM4c46ADpUlas8iWS3LomuacZb6SS3iS4SK0O4mhP90cIo3TEyOZcOPGxCkzStga2JsmUtHC4Kr9zbPTNvvrdbC0hBVhHRGJSsgKEU0NIm1spgja1htr5Kuw6FtTK90guLbOkrpXdlt1wIDTsrhBW6XFBSQgeKa5mu0mlAY5iscxty4O3C2hv0rs7D45H5Q0stqb6i3QuJmwZaYUESj6yvEAUuppVO1YIpkBspXqjs6qmiF5m6dC4No6eY5YH69PDivX9mWHOdblphS32gSUqRQKoaHCevLbqOuPHtkrMrpG2aV693wvzMifdzeK6Jy6DaWmnm1qWCELdQaV5tVKqTQVFM/8AwjwyvcXuY4W2gda6PwyMMbIw32EjoK7XrIalBOPIbStTRQlpK+kEhSUEqodc1H0Y5id85jY51r3vbt/C7GmjphLK1ty21r9mviu27tpIW0iaKENrDnMulAoFBRThJHAqSa7OlvjjUwua8xA3Frj13rvSVDXsE5Fjext0/wCx4rntW8KJZ0pKCl4PpU4UjorRSmPyig6bxHuGldMy97tsbdB4d/guc9a2B+UizswvwI49o8VEuXhal3poy6edS8QRirgFa4qpIqrMmmmRiSKR80bBJpl7+hRHVsUEkhiGbN3dOihpCyn511Sm0DpKJUqmFAJz1pTsFTEqSaOnYA4/cqFFTzVTyWjbv2BaNdy57UtRau6O+MRknyRs69eqKWprnzaDQLRUmGxwc46u4/hWSIKsUgiQRIIkESCJBEgiQRIIkESCJBEgi/FCuR0giq9s3Gl3qqb7iv7I6J60/CkT4cRlj0dqPHvVZUYVDLq3mno2dyptoXOm2DiQnnAk1CmjmCNDTvq9VYtI6+CUWdp1qmlwyohOZutuG1QM684palOlRcPfYtdKZ9kS42ta0BmxQJXPc8mTb0qZu5bLLLT7TqHCHgElTZTUJoRTpdZiLVU8kj2vYRzeKm0dVFFG9jwedwXfZVryzbjjfOPKl3mcBW5mpB6WVB4NFbNpjjLBM9gdYBzTew2HZ+FIhqYGPczMS1wtc7R+tV8WWqXkXm3RMJeqrCoISckFJqo121w5dcfZeVqWFmTL18V5g5GkkDw/NrbThx8l22e7Kybr0ymYS7iSoNNpBxdI4qK3UpT/ANSOUgmqGNiLLWtc7l3idT00j5g+972A26rkVeUNokltqq40hSHUUNCjoihNKaJqN2UdfYy90jXDQm4PSuRrwxkTmHUCxHR6C+7SviPlCltIxsuNhDjbgoFUxZihNMjTz5aR5ioDyQa82INwQk2KDli5gu0ixBURalvF1tLDTSGWcVcCKkqVvJOvm90SYqUMcZHuzHiVEnrDIwRRtyt4DiumXu7Ozasa0qz8N4kZdR6VOoR4dVU8Ayt7guraGrqXZn95Vtse4DLdFPKLqt2iPNqe004RXTYnI/Rmg8Va0+DxR6yc4+CtrTSUgJSAlI0AFAOoCK4kk3Ktg0NFgvuPi+pBEgiQRIIkESCJBEgiQRIIkESCJBEgiQRIIkEXPNyLboo42hY+0kH2x7ZI5hu02XN8TJBZ4B61Bzdx5NeiFIP2FH2Go9US2YjO3ffrUJ+F0zv8bdSi3uTdrwXnB5QSfZSO7cVfvaFGdgkW5xXIrk2VsmEnrbI/PHUYsN7fH9LgcDO5/h+1+Dk2V9YTT7s/rh72H0+P6T3Gfr8P2upnk3b8N9Z8lIHtJjm7Fn7mrs3BIx8Tj671Jytw5ROqVr8pR/LSODsSndsNlIZhNM3aL9ZU5JWWyz/KaQjilIB8+piI+V7/AIjdTo4I4/gaAuuOa6pBEgiQRIIkESCJBEgiQRIIkESCJBEgiQRIIkESCJBEgiQRIIkESCJBEgiQRIIkESCJBEgiQRIIkESCJBEgiQRf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1844667" y="1729678"/>
            <a:ext cx="7332807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000" b="1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QUẢN </a:t>
            </a:r>
            <a:r>
              <a:rPr lang="en-US" sz="3200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 </a:t>
            </a:r>
            <a:r>
              <a:rPr lang="en-US" sz="3200" b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DỰ </a:t>
            </a:r>
            <a:r>
              <a:rPr lang="en-US" sz="3200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endParaRPr lang="en-GB" sz="3200" b="1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(PROJECT MANAGEMENT)</a:t>
            </a:r>
            <a:endParaRPr lang="en-GB" sz="32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AutoShape 4" descr="Kết quả hình ảnh cho dấu chấm hỏi đẹp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6" descr="Kết quả hình ảnh cho dấu chấm hỏi đẹp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 descr="Kết quả hình ảnh cho project manageme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0713" y="3969780"/>
            <a:ext cx="3810000" cy="288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Kết quả hình ảnh cho project manageme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0712" y="3969780"/>
            <a:ext cx="3591387" cy="288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1" descr="C:\Users\ADMIN\Searches\Pictures\image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" y="7938"/>
            <a:ext cx="1859093" cy="1721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844667" y="228600"/>
            <a:ext cx="7337432" cy="1143000"/>
          </a:xfrm>
        </p:spPr>
        <p:txBody>
          <a:bodyPr>
            <a:normAutofit/>
          </a:bodyPr>
          <a:lstStyle/>
          <a:p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CAO ĐẲNG LÝ TỰ TRỌNG TP. HỒ CHÍ MINH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72950799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1193" y="228600"/>
            <a:ext cx="7637607" cy="1143000"/>
          </a:xfrm>
        </p:spPr>
        <p:txBody>
          <a:bodyPr>
            <a:noAutofit/>
          </a:bodyPr>
          <a:lstStyle/>
          <a:p>
            <a:pPr algn="l"/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CAO ĐẲNG LÝ TỰ TRỌNG TP. HỒ CHÍ MINH</a:t>
            </a:r>
            <a:endParaRPr lang="en-US" sz="2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6" name="AutoShape 2" descr="data:image/jpeg;base64,/9j/4AAQSkZJRgABAQAAAQABAAD/2wCEAAkGBxQTEhUUExQWFhQWGBwaFxgXGBwfHRwbHxodHB4ZHB4cHCggHRwoHBweJDEhJSkrLi4uGh8zODMvOCktLisBCgoKDg0OGxAQGzglICUvLDcsNzI0MDQsNi80NzUsLzQ0NC8tLCwsLCwsLC8sLCwsLCw0LCwsLCwsLCwsLCw0LP/AABEIAOEA4QMBEQACEQEDEQH/xAAbAAEAAwEBAQEAAAAAAAAAAAAABQYHBAMCAf/EAEcQAAECAwUDBQsJCAMBAQAAAAECAwAEEQUGEiExQVFhBxMicYEjMkJScpGSobHB0RQVNFRic7LC0hYXJDNTgpOig+HwY+L/xAAaAQEAAwEBAQAAAAAAAAAAAAAABAUGAwIB/8QAOREAAQMCAwMJCAICAwEBAAAAAQACAwQRBRIhMUFREyJhcYGRobHwFBUyM1LB0eEjNELxQ2KSJST/2gAMAwEAAhEDEQA/ANxgiQRIIkESCJBEgiQRIIkEX4TBFGzd4JZvv32wdwVU+YVMd2U0r/haVHfVwM+J4UW9fyTGilq8lB/NSJAw2c7rdqiuxamGw37Fxq5RpfY095kfqjoMKl3kLgcah3NPh+V+J5RmNrTvZg/VH04VLxCe+4fpPh+V1s3+lDqXE+Uj9NY5Ow2cbge1dm4vTHaSOxScreaUc719HUo4T/tSOD6SZm1pUllbTv8AhePXWpRCwRUEEbxEciykg32L6gvqQRIIkESCJBEgiQRIIkESCJBEgiQRIIkESCJBEgih7ZvNLy2Ti6r8RGau3YO0iJMNJLL8I047lEqK2GD4zrw3ql2pyhPKqGUJbG89JX6R5jFpFhbG6vN1Sz41I7SMW8T+FW3Z2YmVhCnFuKUaBJVlXcBXCInCOKFuYAAD11qudNPUODS4kn11Losy7rjr65clLbiASQrhTIUqCcxHOWrYyMSDUFdIaGSSUxHQhfdhWGHkOuur5tlnvyBVRPigb9POI+VFSYy1jBdx2L7S0Yka6SQ2a3avefu4ktNvSrhcbWsNkLFFJWTQV2Url2jWseI6twcWSixAvpssuktC0sbJAbgm2u266Z6xpFhYYeee52gxLSlOBJIqARTF5qx4jqKmRvKMaLbuK6SUtJC7k5HnNvO5VmVYK3EoGqlBI7TSJ73ZWlx3KsYzO8NG82U27dN7nnWklJSyAVuKOFAqkKpU7aGIgrmZGuI27BtPBTnYbJyjmNOjdp2DiuCUTMtJ5xrnUoJPTRiwmhpqMiOuOzzC85X2vwNrrhGKiMZ4724i9lO2Zf8AmG6B0JdTx6KvOBT1RElwyJ3waKbDjMzNHjN4FXKxr3y0xQYubWfBXl5jofPXhFZNQyxa2uOhXNPiME2gNjwKsEQ1PSCJBEgiQRIIkESCJBEgiQRIIkESCJBFwWvbDUsjG6oDcNVK4AbfZHWGB8pswLhPURwNzPKze377vP1S1VpvgeketWzqHri8p8Ojj1fqfBZyqxWWXRnNHioqXsB9xhUwlFWxWufSNDmQNaDbEh1VE2QRk6qKyimkiMwGnipu6UtLvNOoSyFTSW1FJcOJKtR0U5Up0c9amIlY+Vj2uLuZfdtU6gZDJG5obd4G/YqtKPltaFjVCgodhrFi9oe0t4qpjfkeHcCtJtO1EMTzJDLdHwkl4jpUV0aA6ClE14RRRQukp3c483du4rTTVDYqlnNHOtrv4fhQzU0wFTsmtwJbdcKm3B0kgkggGnUPMREkskIjnaLkDUKGJIg6Wnc6wcbg7l5zU83JS6ZdtfOu88l1ZwlKRhKVAZ78I9fCPTI3VMhkcLCxAXiSVlJEIWnM64J9di+LXMjMu/KDMKbxAFbXNqKqgAUB0Gg3iPsPtMLOTDL22G+i+T+xzycsX2vtFtVDXWwfK2StQSkLxEqIAFASKk5agRKq83IOttsoVDl9pbm0F96tl4Zv5XKPlo0LDyucSk5LQDks78s/7Twitpo+QmZn/wAhp0Hgrark9pp35NMrjfpHH1wXHLTLsnZmIKUh113o1GaQNcjp3p2eFHVzGVFXbaAPXmuLHyUtDfY4nT12eK+/2dZTZ5xJ/iQ1z1c6gE5A7xQUodtY+e1vNToebey9ewxik1HPtdV+1rvrZcaZSecdWgKKEpzSSM0656HzRNhqmva550AO1V09E6N7Y26uIvZdNi3rmJU4FVWgGhbcrUcATmk8NOEeJ6KKYXGh4hdafEZ6c5XajgfWi0iwrwszSe5qosd8hWSh8RxEUc9LJCecNOO5aOmrIqgXYdeG9S0R1KSCJBEgiQRIIkESCJBEgiQRIIqveu9yJarbdFvbtiOKuP2fZE+koXTc52jfPqVZXYiyn5rdXeXWs6YQ7OzCUqcBccNMSzlvoN3ACLtxZTRXA0HBZ1gkq5gHHU8VYWrsyhWZcuvh6pSHCgBsrArhFRuzpXPYc4gmsnDeUyjLw32VkMPpy7ksxzbL20v66VI3ccMvKuBxwt/JZg48KcVUkAYablE67MjHCqAllBYL5m6euhSKMmCBwebZHa9X7UYbXk2phE2xzgKkqxMpAFFHLMnLCc6gbaEbokCCofEYX23WKjGppY5hPHfW9x69b1W7XnkvulaWktA+Cjaak1O8muwDZE+GMxsyl1+tVlRMJpMzW26l3S9gTsxTubhAFAXDQAcMZGXVHF1VTxbx2fpd20dVNbQ9v7UtK8nsxkVONo6iSfZT1xHfikW4EqUzBZtpcApKZuC66rG7N4lnUluv5xEdmJMjblYyw6/0pMmESSuzPkuer9rxVybHZMjtb/8A3Hv3t/08f0vBwP8A7+H7XI/ydPjvHW1deJPuMdG4rGdrSuT8ElHwuBUTNXVnGqnmlEb2zi9STX1RJZW08ml+/wBWUR+HVUWuXu9XXlM3gmFJ5p9XOJCgSlYFcjWlaYhXbH1tLEDnj0PR6svL62cjJLqLjap6wr0IXOuOzFG23GsABqQKFNBpp3x02xEqKJzYAyPUg39eCnUuINfUufJoCLevFdtlTaEF60pglPOr5tnKpCa0qBvoPMlW+OMrHOy0se4XPWpEMjW5qyXTMbN6vXkoy1rHYYlVurXz7j6gWF5pNDmVEdpJr9mJENRJLMGNGUN2qNUU0MMDpHHMXHmn162Kqy61pPOIKgUkdJNeiTpmNIsXBrua7eqhhe0527t60a6d9Q7RqYIS5oleiVcDuV6jw0ikq8PLOfHqPL9LR0OKCSzJdHcdx/BV0irVykESCJBEgiQRIIkESCJBFTb63t5mrLB7r4SvE4D7XsizoaLlOe/Z5/pVGI4jyP8AHH8Xl+1SbNsUuoU866lpqtOcXUlStaJGqjvPXrnFpLUCNwjYLngOH2VJDSmVplkdlbxO8/dcDRLTiFUrhUFp1AUAagg5GhprHZ1pGEdiji8Tw4jZr1q7TVvyzyWJp5ag40T/AA6DkXAahWeg21402UiqZSzRufEwaHf0K8fWQStZNIdW/wCI4qqPT78w44lGIl9eJTaK57hlqAN+6sWIiiiaCf8AEbSql00073Bt+cdgVxl7muzKw7OLCcgA20AMhoCQKDsr1xWOr2RNyQi/SVcNw2Sd3KVBt0BWqzLEYY/lNJSfG1V6RzivlqJJPjKtIaWKH4G281IxxUhIIkESCJBEgi47Qsxl4UdbSvrGY6jqOyOkcr4zdhsuUsEcos9t1TbZ5PBmqWXT7C9OxWo7a9cWcOKEaSjtCp6jBgdYTboP5VKnZd1lQbeSoYTXAonCd5FDQg6VEWrHRyDMw9u9UsjJYSGSDZuOz11LovDbappwKKQhKUhKUA1AG3zn1UGyPFNTiBthqSvVZVuqHA2sBsCnbmNFpl6YfNJUpKSggEOK0yB3acT1GIdcc8jY4/j48FYYa0xxPlkPM4cVDT9ntOKxSmMt4QXAsZM1NKKVtHHYNutJUcr2DLNt3W3qJLBHIc1Ps333dquV3LdWwW5eaWhSVirLyVYgc6YVHbmKVisqKdsoMkQtbaFcUlU6ItimIN/hN/BXWKtXCQRIIkESCJBEgiQRVe+15fkyObbPdljL7CfGPHd/1E+hpOWdmd8I8ehVmI13s7MrfiPh0/hZ1YtlKmnFIDiQvCVDGc1q3DjtrF1POIGgkadG5Z6mp3VLyM2vTvVpk5L5RLtMdFMzKLOJl3ILFamtNQRTMcdhrFfJJyUrpNrXjaNytY4uWhbFsew6g7D69bVzX1nUlpDboaVNJUTVrRtGxBO06ZcK9fuhjIeXMvk6d5XLEpWmMMfYvvu3Dgom7d2XZs1HQaB6SyPUkbT6hEqqrGQC208FDo6CSoN9jeK1KxrEZlk4Wk0J75R75XWfdpGfmnkmN3n8LUU9LHA2zB+VIxxUhIIkESCJBEgiQRIIkESCLktKzWn0FDqApPHUHeDqDxEdI5XxnMw2XKaFkrcrxcLMb0XQclquN1Wzv8JPlcPtDtpF7SV7Zua7R3mszW4Y6Dns1b4j1xXEJ52bMvLKWhCE0SnwU+UdhVTIf9mO3JsgzygXJXETSVRZC4gAaeungre9ONSqVSsusNOM0Wrnk9F/LpJrrUjduAGUVgjfORLILg6abRw9d6uDJHTgwxnKW667HcfXcqXalr4yoNJwNKAAQoJVhFcRCSU1SnESQBTZ2WkNPlALzdw369XboqWeqzEhgs07tD06cNVc7g3n5wCXeV0wO5qPhAeCftD1jqzrMQo8h5RmzernC6/lByUh13dP7V4iqV0kESCJBEgiQRcFuWomWZU6vZoPGUdE/wDtlY7QQumeGBcKidsEZe5Y8C5NzHSWnnHTkVGgrsSMjTYB2RpebBHoNAshz6qbU6nj5fhXmRdl3mBzMq2p5jJbVcLgptQ4Mya7dp211p5BLHJz3nK7Yd3aFfRmGSPmRjM3aNh7CoG9lvS8y2mjK0zCTTEqgoBqCa1VnsIFM+ozKOllhdq4FpVfX1kM7dGkPHrtXxc66pmTzjlQwD1FZ3DhvPYM9PVbWiEZW/F5Lxh+Hmc53/D5rVGGUoSEoASlIoABQARnyS43O1alrQ0WGxekfF6SCJBEgiQRIIkESCJBEgiQRIIvxSa6wRZtfW6HNVfYHc9VoHgfaT9nhs6tLyhrs/8AHIddx4/vzWcxHDcl5YhpvHD9eXUqxP2s48htDhCubqEqI6VDsKtSBE+OBkbi5ul+5Vc1TJK1rX62719fNCjLfKEkKSFFK0jVG4q4Hf1djlxyvJnQ7ulffZXGHlmm439C4GnCkhSSQoEEEagjQx2IBFio7XFpuNq2S6duCaYCjTnE9Fwcd44HXzjZGYq6cwSW3blsqGqFRFm3japqIqmJBEgiQRIIsuvreJS5oBuhQwcqioK9Cog5GhyHVxi/oqUCHnbXeSzOI1pM9mbG+f6XY9aa5VhiZQ024t/pOuFGQpTCgYaBOXrBOscWwtmkdEXEBuweZ6V2dUPp4mTNaCXbT9tNi4rddQG2J+WBYWtSgpI0xCtSNhGRByoajLWOtO1xc+nl5wC4VTmhjKqHmk7fXq64bs2MuefJWSUA4nV7TU96OJ9QrwjtVVDaaMBu3cuFFTOq5S5+zeVrjDKUJCUgJSkUAGgA2RnCS43K1jWhosNi9I+L0kESCJBEgiQRIIkESCJBEgiQRIIkEX4RBFld+bt/J1862O4rOg8BW7yTs826NBQVfKjI74h4/tZbE6HkXcowc0+BVYbcUAUpKqKoCAT0t1RtziwIbe53Kra51soO1WGTukvmy7MrTLop0cffE0yGHUdWvCIL65ubJEMxVjHhrsnKTHKOnauO6lsmVmErJ7mrouD7J29YOfnG2OtXT8tGRv3eulcaCq9nmB3HQrZga5jSMwtkv2CJBEgih72Wr8mllrB6Z6KPKO3sFT2RJpIeVlDd29RK2o5CEv37utZndOaQl4h5zA2tCkqqKhRIoArhU1rvEXtYxxjBYLkFZqgka2UiR1gQb9PWp5Lc1INEoLU1JnPeBXbSuQJ3EiIZMNU+zrtf69blPAno47ts+P163qt2haLs442nCkeA02gUSmp2DzVPCJ0cTKdhN+slVs08lW9rbdAAWs2BZSZZlLScyM1K8ZR1Pw4ARnaiYzSF59Baulp2wRhg7etSMcVISCJBEgiQRIIkESCJBEgiQRIIkESCJBEgi55+TQ82ptYqlQofiOI1j3G8scHN2heJY2yMLHbCsiRjs+cGIVLat3fIO0daT2HqjRnLVQab/NZEZqKp13eIUha1nPTs0ssLL7eRSsnooChXAdgI3DPTbHGGaOnhGcZT4npUmoglqpzyZzDjuHQoy37FTLYE88hxw1xpR4GlB7dadUd6aoM1zlsN3SotXSNp7DOCd/Qr/wAntrc9LYFGq2aJ/t8E+ao/tinxGHk5cw2H0Vf4VUcrDlO1unZuVpiArNIIkEWZ8pto4nkMg5NiqvKV8E09KL3C4rMLzvWbxqfNIIxu29Z9eKjbGnZZLQampYlKiSl5NQrPdpUCmw9hjtPHKXl8L9RuUenlhbGGTx6HfvXZMzMrLS7yJd9TxmAAEkUCE7SrIdKmWgOkcmMmmla6Rtsviuz5Kenhc2J+bN4Ls5MrIxKXMKGSei35RHSPYDT+4xzxSewEQ7V1wamuTMd2g+6leUefcabZLTikEqVXCSK5DdEfDYmPc7ML6KVi80kTGlhtqqH+0U19Yd9M/GLj2WH6B3Kh9uqPrK1u7jqlSrClEqUW0kkmpJI1MZupaGzOA4la2kcXQMJ22Cko4qQsmvPbcwibeSh9xKQvIBRoMhpGipKeJ0LSWi6yldVzsnc1riBdfd0ramHJxlK3nFJKjUFRIPROsfKynibA4taLr1QVcz6hrXOJC0q2VlMu8pJIIaWQRqCEmhiihAMjQeIWknJETiOBWPftDNfWHfTPxjTeyw/QO5Y/26o+sp+0U19Yd9M/GHssP0DuT26o+sp+0U19Yd9M/GHssP0DuT26o+sp+0M19Yd9M/GHssP0DuT26o+srUbkzC3JNpa1FSjjqpRqTRxQ16ooK1jWTuDRYaeS1GHPc+na5xudfMqo3+tZ9qawtuuITgSaJUQK5xY4fBG+G7mgm5VTilTNHPlY4gWCg5G35kuIBmHSCtIIxneOMS5KWEMJyjYdygw1tQZGgvO0LZozC2KQRIIkEVK5S7IxtJfSOk3krign3K9pi0wyfK8xnYfNU2MU+eMSjaNvV+lBXemEuyipX5QJdYcx4iaBaCKFNajOuyuwRLqWlkwlyZha3UVBpHiSnMGfIb94XhaDdnsNLbbK5h4igcGSUneNh7K7RWPURqpHhzua3hvXiYUULCxvOdx3D12rzuFaPNTaQT0Xeges97/tQdse8Qizwk7xr+V4wqbk6gA7Hafha7GbWtSCL8JgixZbomZ3EtQCHHcyo0ARi38E5RqQDDBYDUDx/wBrGFwqKq7joT4f6WizkstxDwfaS/LgoLDbPfUB35UypWh0JArpFEx7WubyZyu1zE7PutHIxz2uEjczdMoG37LObwznOO0DAYCBhDQGYNSSTkOka+oRe00eRly7NfW6zdZLykmUNy20t63rW7As/mJdtralPS8o5qPnJjOVEvKyF61lLDyMTWcAqryqfy2fLV7BFhhXxu6lWY38tvWs5i8WaW2XW+hy/wB0j2Rlar57+srb0X9dnUFKRHUlYte/6a/5fuEaii+Q3qWMxH+y/rXpcr6cx5R/CqPNd/Xd63r1hn9pnrctXt36M/8AdOfgMZ6D5resLV1PyX9R8lhsa1YVTd2LuqnC4ErCMAScwTWtePCIlVVCntcXup9FQmqvY2sp7927n9dHoH4xD97N+nxU/wBxu+vwT927n9dHoH4w97N+nxT3G76/BXW7lmGWl0MlQUU4swKVqoq98VdTNysheBa6uaSDkIhGTeyzrlJ+mf8AGn3xdYZ8jtKz2M/2OwKvWf8AzW/LT+IRNl+B3UVXQfNb1hbxGRW7SCJBEgi8pqXDiFIUKpUkpPURSPTXFrg4bl5ewPaWnYVj0hIKZcdWttDqZZVHUL8KpKAQKHbnXhGkklEjGtBsXbD4rIRQuie55aCGbQe79q6tyMqptDy5VlthTYWpalEEKNegEgZ9dRWuQiqMswcWNeS69v2rtsUBaJHRgNtcnp4KoWrazJQUMpPRexMqUkAtoArQHvjVZOROQAizhgkzXfvGvSf0FUT1UWUtjGx3N6B56nwWsWfNB1pDg0WkK84rGekYWOLTuWqieJGB43hdEeF7UZeWZ5uVfXtDaqdZFB6zHemZnla3pUerfkge7oKzW5Egh11znAgoSyo1WBhCjQAmvWT2ReV8pYwZdpI2bVmsMhbJI7MBYA7dl12t3VnmAVsOpIGdW3CK9YNAY5Gtp5NJG94UgYfVxc6J+nQVFXZaMxPNYyVEr5xZO2lVmvWRTtiRVOEVOcvCw8lEommaqaXa63PmtljMrYKi8qn8tny1ewRbYV8bupUmN/Lb1rOYvFmltl1vocv90j2Rlar57+srb0X9dnUFKRHUlYte/wCmv+X7hGoovkN6ljMR/sv616XK+nMeUfwqjzXf13et69YZ/aZ63LV7d+jP/dOfgMZ6D5resLV1PyX9R8lhsa1YVXjkvfShT+JSU1CKYiBtVvioxVpIbYcVe4I4NL7ngr/84Nf1W/TT8Yp+TfwK0HKs4hPnBr+q36afjDk38CnKs4hdMeF7WUcpP0z/AI0++NDhnyO0rK4z/Y7Aq9Z/81vy0/iETZfgd1FV0HzW9YW8RkVu0giQRIIkEWUcospgnCoZBxKVdo6J9gPbGhw1+aG3A/tZXF48lRmG8L3dsmfnwl1wpDZFUYlAJA3hKantOceGz01KSxu3fxXR1PWVgD3EAbuH3Xhe6yEsMyxTzZNFIcU3opQoQSdppXXdHuinMkj733EXXjEKYRRRkW3gkK58n0zjkkDagqT66j1ERWYizLOemyuMLfmpm9FwrJEFWKrHKK7SSUPGUgevF7on4aLzjtVbizrUx6bLL5afW2hxCTRLoAWKDMA16x2Rfvia4hx3bFl45nsa5rdjtq/HUOMrUg4kKGSgDT2cINLJGh20I4SQuLToVaeTBisytXitnzlQ9wMV+KutEBxKtMFZeZzuAWnxQrTKi8qn8tny1ewRbYV8bupUmN/Lb1rOYvFmltl1vocv90j2Rlar57+srb0X9dnUFKRHUlYte/6a/wCX7hGoovkN6ljMR/sv616XK+nMeUfwqjzXf13et69YZ/aZ63LV7d+jP/dOfgMZ6D5resLV1PyX9R8lhsa1YVIIkEX6BHw7F9G1b6jQRjlvgsq5Sfpn/Gn3xocM+R2lZbGf7HYFXrP/AJrflp/EImy/A7qKroPmt6wt4jIrdpBEgiQRIIqDyqMZML3FSfOAR7DFvhLtXN6lQ44zmsd1qh86tQSjEpQ0SmpI10A64uMrW3dZUIe91mXPQveZmHUoMsvJKHCcNBkvvTnrvyjwxjHO5UbSPBdJJJGt5F2wHxV75LHatPJ3LB86aflioxVvPaehX2CO/icOn15K8RVK6VM5UVfwzY3uj1IVFnhQ/lJ6FT40f4Wjp/Kr9ybOlJhYSvnQ8jpUqChQBB8Wo4gntiZXSzxC7bZT3qBhsNPM4B18w16Cpu/tmyqCX3ec5xeSUoIAUQNSSk0ypnw0iJQSzu/jZaw4qbicFO3+WS9zw3rl5Kk9KYPBA9a464tsYOv7Ljge2Q9X3WhRTLQKjcqn8tny1eyLbCfjd1Kkxv5betZxF4s0tsut9Dl/ukeyMrVfPf1lbei/rs6gpSI6krFr3/TX/L9wjUUXyG9SxmI/2X9a9Lk/TmPKP4VR5rv67vW9esM/tM9blq9u/Rn/ALpz8BjPQfNb1haup+S/qPksNjWrCqyXMu8icLoWpacASRhptxa1B3RArap0AblG1WeHUTKkuzEi1titH7uWP6rv+v6Yge9ZeA8fyrT3JD9R8Pwn7uWP6rv+v6Ye9ZeA8fynuWH6j4fhXMCKtXKynlJ+mf8AGn3xocM+R2lZXGf7HYFXrP8A5rflp/EImy/A7qKroPmt6wt4jIrdpBEgiQRIIqbyoI/hmzudH4FRZ4Uf5T1KnxofwDr+xURcSzZR5aVd1D7VFlJIKDQ5KFE6VpkT54kV8s8YI0ynvUXDIKaUh2uZvcve/tmyjSi6rnS87mlKSAmoABUSUmg04kmPGHyzvGQWyjiveKQ0zDndfM7hsX5yUq6UwODftX8Y9YsNGdv2XnAzq/s+60OKVaFUzlST/DtH/wCv5FfCLTCj/KepU2N/Jb1/ZUOx7YXLY1Ngc4tOELOeEVqaDSpoNd0W09O2awdsCoqaqdBcs2nS/Bek5b7rzAZePOYVBSFnvhqCCfCBB2x8ZSsjkzs04jcvUla+WLk5NeB3/tWnkpVnMDg3+eK/Fv8ADt+ytMDPx9n3WhRTLQKmcqLVZZtW50etKveBFnhR/lI6FT40P4AelZlF+sutpui4FSbBH9MDtGR9YjK1YtO7rW1oSDTstwUvEdS1id6XQqbfI05xQ8xp7o1NILQNHQsVXODqh5HFd3J+zinmz4oUo+iR7SI5Yi61Oemy74S29S08LrULd+jP/dOfgMUEHzW9YWoqfkv6j5LDY1qwqvnJT30x1N+1cU+LbGdqv8D2v7FokUq0KQRIIso5Sfpn/Gn3xocM+R2lZXGf7HYFXrP/AJrflp/EImy/A7qKroPmt6wt4jIrdpBEgiQRIIqdyoK/hUDe6PwrizwofzHqVPjR/gHX9iqHZVtuS6HA1RK3KAr2hIrkncSTrFvNTtlcC/YNyooKt8DXBm071+2jbjj7SG3empsnC4e+oRmk79Bnrltj5FTNieXM0vu3JNWPmjDH6kbDvVo5KR0pjqR7VxAxbYzt+ytMD2v7PutEilWhVX5R2qyRPirSfXh/NE/DTacdRVZi7b0xPAhZxYtiuzSiloDoiqlKNAN1T8Iu56hkIu9ZympJKgkM3bVJWndYMNKUuZZK0jJtJqTnoKkHThHCKtMjwGsNuKkz4cIWFzpBcblIclz1JhxHjN19FQ+MccVbeNp6VIwR9pXN4habFEtKoi9dnl+VdbAqqmJPlJNQO2lO2JFJLyUzXHYolbDy0DmDasWjVLFK13TvgZVHNOIK26kpwkVTXUZ5EVz88VtZQcs7O02Kt6DE/Z25Hi43KXtPlFSUEMNrCyKBS6UHGgJrEaPCnZuedOhS5sabltG036VnyjU1OZi6WeJublX7kus491fIypzafUVfl9cU2KyjmxjrP2WgwWD4pT1D7q5279Gf+6c/AYrIPmt6wrmp+S/qPksNjWrCqVsK3nZQrLWDp0riBOlaUoRviNUUzJ7Ztyl0tZJTXyb1LfvBm9zXoH9URvdcPE+uxTPfNRwHrtX7+8Gb3Negf1Q91w8T67E981HAeu1X+69oLmJVt1ymJWKuEUGS1DfuEU9VEIpSxuwK/opnTQNkdtN/Oyz3lJ+mf8affFzhnyO0rP4z/Y7Aqyw5hUlQ1SQfMaxPcMwIVWx2VwdwVx/eM/8A0mv9vjFZ7qj+oq599y/SE/eM/wD0mv8Ab4w91R/UU99y/SE/eM//AEmv9vjD3VH9RT33L9IVqufbT00hbjiEJQDhThrmdup0GXr3RXVlOyBwa03O9WtBVSVDS9wsNysUQ1YKh8qj3QYRvUpXmAH5otsJbznOVFjj+YxvSVVrDsETLasDyEvhXRbVliTQZg9dRt02RYVFUYXC7ebxVXS0bahhs6zuCjrRs11hWF1CkHjoeojI9kd4pmSC7DdRpqeSE2eLK+clbXc31b1JT5gT+aKjFnc5o6FfYI20b3dPrzV6ipV4om9ctzkm+nbgJHWnpD2RIpH5JmnpUWtZnp3t6P2s1uzPMhD7D61NtvBPTSNCk1oaA5H/ANrF5VxSFzZIxct3LN0M0Ya+KU2Dra9SlpawJJSTzImphRBAUlBCAaZGpCRrvMRnVVQDz8rfP7qYyjpSOYHO7NPsFDXNmeZnWsWVVFCv7uj+KkS61nKQG3X67FBw5/JVLb9XrtWxxmVsEgiz299y1FanpYVxZrbGtdpTv30824XFHiAADJew/lUGIYWXOMkXaPx+FRHmlIOFSSlQ1CgQfMYuGuDhcG6oHMc02cLL4j0vKsFgXTfmFAlJba2rUKVH2QdevSIVRXRxDQ3KsaTDZZjcizeP4WsSEmhltLbYolIoB7zxJzjOyPc9xc7aVrIo2xsDG7AvK2kEy7wAJJaWAAKkkpNABvj7CQJGk8QvFQCYnAcD5LG/mSZ+rv8A+Jf6Y0/tMP1jvCxvsk/0HuKfMkz9Xf8A8S/0w9ph+sd4T2Sf6D3FPmSZ+rv/AOJf6Ye0w/WO8J7JP9B7inzJM/V3/wDEv9MPaYfrHeE9kn+g9xWq3JYUiSaStKkqGOqVAgjuijmDnpGfrnB07i03GnktVhrHMpmtcLHXzKp/KBZrzk3ibZdWnAkVShRFc8qgRY4dNGyGznAa8VUYrBK+e7Wk6DYFWvmSZ+rv/wCJf6Yn+0w/WO8Ks9kn+g9xX78xzP1d/wDxL/TD2mH6x3hPZJ/oPcU+Y5n6u/8A4l/ph7TD9Y7wnsk/0HuK+mrAmVKCfk7wqQKqbWAKmlSSMhxj46qhAvmHevTaKckDIe4rY7KkEsMoaTogU6ztPWTU9sZmWQyPLzvWxgibFGGN3LrjmuqyzlKm8c0EDRtAB6z0j6iI0GFsyw5uJWXxmTNOG8ApG6zbBZS27KEO7HXGVFCqmoOIDIU35aZxHqzJnLmSacAde5SqFsXJhr47O4kaHtXLfq0JgISw80hCa4kqQoqCgkUoK5jUagbI6YfFFmMjHElccUnmDRE9oA3W6FZeTqWwSaT46lK9eEepMQsSdmnI4WVjhLMtMDxuft9lZ4gKzXytIIIOhyMAbL4RcWWKsKXKTRCUha21qQEqTUE5pGWvEU4RqXBs8OpsCLrGNLqaoIaLkEjXuWkSwnQ1jXhU+sdFHRS20N6qZqPn3cTRP9nL7DRo37z+FpWe1CPM7Vx3bAPysztiXWy+oKWlawcWNBqCo5kjqVXtEX8D2yR6Cw2WKzFSx8MxubnbcLZbJng8y26PDSD1HaOw1EZiWMxvLDuWxglEsbXjeF1xzXVVi/PyhDaXZdxacJotKc6g6KpQ6HLt4ROoeSc/JINuxVuJcu1gfCdm1UR28c6clrJH2mkH2oi3FLTbh4n8qjNZWb/IfhfLN6phByLYP3TY9iRA0ULuPeV8GIzt4dwXWm/02PCbPWge6PBwyA8V1GL1PR3L1TyhTW5k/wBqvcuPPuuHifXYvXvmo4DuP5XTLcozwPdGm1D7OJJ85KvZHN+EstzXH13LozG5Aee0dmn5V3sK3WppGJs5jvknvk9Y3cRlFVPTvgdZ6u6aqjqG3YetSkcFJSCKOtu2WpVGN0696kd8o7gPfpHaGB8zsrFHqKmOBuZ5VGmuUZ0nubTaRsx4lH1FMWzMJZbnO7lRyY3ITzGjt9BcquUOa3Mj+1XvXHT3XD0+uxc/fNRwHj+V5Kv9Nnwmx1IHvMehhkA4rycXqejuXkb7zp0dHYhHwj77vpxu8SvPvWqOw+C/P2qnzo6vsQn3Jh7HSjcO/wDa+e31p3nu/SulxFTLiVPTDiyD0UJVlpqqlN+Q6jFZXiFrgyMdaucNM72l8x6grXFerRfDrgSComgAJJ4DWPoBJsF8JAFysVXinJs0yU85lXYCcuwD2RqRanh1/wAQsWc1VUaf5FXgSc6lXN/OLQUlNSjCioSNtKVA4xUcpTkZuSNu3ar3kqoHLywuOgbFTLzPuKewLfEwUgAKSBTPOgprsi0pWsDMzW5bqlrXvdJlc/NbgtdsmU5lltvxEJSesDM+eM5K/O8u4la2CPk42s4ALrjmuqQRZdyjyBbmkupyDoBr9tNAfVhMX+GyZ4iw7vIrMYxEY5hIN/mF1ussOMtTE3NvqbcT/K3rBOICgpSvAdccQZGyOihjFxv6Ny7ubE+Ns08hIO7p3rmvO0h6TamGm1NoaPNJCzmpvLCRmagKqNdpjpSOdHO6N5uTrpxXKuY2WnbMxtg3TXh/tSPJja2S5dR06aOrwh56HtMccUh1Eo6iu+C1FwYTu1H3V+ioV8vxQrBCsztGStNt1aW1zC0A9FQWTVOzbrTXjF7FJRuYC4AHes3NFXseQwkjcuatqj6z6zHv/wDD0Ln/APR6V8l61domfQJ90fbUXQvhdiA3HuXwZm0tqH+1mv5I+8nRneO/9rzytfwP/n9L4VNWhtaWfKlkn2tx9EdKNhH/AK/a+GSt3tP/AJH4XtZNscw8hx6XLRBoVtoKKg6hSO8UDwAO2PEsHKMLY336Cb9x2hdIKkxSB0rMvSBbvGwrU5WYS4gLQoKSoVBG0RQuaWnK4arTMe17Q5puCv2YeShJUohKUipJ0Aj41pcbDajnBozHYsutq2hMPKWywXjoFuIK6AaBDY6KRtqqpNdmkX0FPyTA2R1ugG3efws1UVXLSF0bM3SRfuH5XMman/BaWPJlkj2Nx0MdKdpH/r9riJK3c0/+R+F9iYtLYh/sZp+SPnJ0fEd/7Xrla/gf/P6X2l61NgmfQI/LHy1F0L0HYgdx7l9VtU/WfWI+f/i6F9/+j0r3kpO1HHEpUuYQkkBSioig2nXdHmSSja0kAEr3HHiD3gOJAWmtooAMzQUzNT2k6mKEm+q0gFgvqC+qpcotrc1L80k9N7LqQO+PbkO0xY4bDnlznY3zVVi1RycOQbXeW/8ACzZqQdKC6lCihJoVAGgIzzppszi8MrA7ITqs02GUt5RoNuKt13beU+061MJKkpZVifTTGhs6gk69mZpoYrKmmET2vj0JI03XVxR1jpmOZKLgA3dvAUJcuzuem2xTooPOK6k5j/agiZXS8nCeJ0UHDYeVqBwGq2OMytgkESCKAvvZXyiVVhFVt9NPGmo7U17aRMoZuSlF9h0KgYjT8tAQNo1Czm6rDTryUTDmFpIKgFKoknLo1JoK68aRdVbnsjLoxqdOlZ6gbHJIGyus0a9Cs1tNS0y4kLnAUjJtmXQVUHDDiqrjSK+B0sLSWx67yfQVpUtgneA6TTcGi/ldVN1LklNZVC21VTXLEnZXgU5HrMWYLKmHoPrzVO4PpKjpB8P2FsFlT6H2kOoPRUK8QdqTxByjNSxmN5Y7ctfDK2Vge3YV1xzXVVi/NkOPNJWzi51B0SaFSTqNdmvnidQztjeQ/YVW4lTvljDo/iHkqP8AM9o+JMemf1Ra8vSdHd+lSezV3A96fNVo+LMekr9UOWo+juT2eu4O71+fNdo+LM+kr4x95ak6O5fOQruDu9fos+0hsmfSX8YcpR/9e4fhfeRr/wDt3lfLs3aEv0lqmEp/+mJSeohVUx9DKWXRoHZofBfHSVsOrie3UeOitNyb0NKPMrQlpajUYckKVwGiFHcMieJzrq6je3ng3A7/ANq0w7EI3/xuGU9Gw/hel9rzNI7iEJdWDVQVmhJ2Yh4Z24TlodQI+UNG9/PJsPHs4da9YjXRs/jAzHw7ePUqm3N2hMZtl8p2c1iSgcBgomLEspYtHW7dT4qpElbNq29ujQeC/TZ9onwZn0l/GHKUf/XuC+mGvP1d5Xz802h4kx6SvjDlqTiO5fPZ67g5Pma0PEf9I/GPvtFLxHcns1bwPenzJaH9N/0j8Ye00vEd36T2Wt4HvV2uHYzjSFOP4ucWaBKjUpSO3Un1ARVV87JHBseweausMppI2l0u0+StcV6tF5zDyUJUpRASkEknYBqY+tBcbDavLnBoLjsCxi37TVNzCl0OZwtp1ITsFBtOvWY1FPCIIg3vWNq53VMxcOxdspNT0gAcK0Nk96tNUE/lPUQY4vZTVRte56Nq7skq6MXsQOnZ+l62tedDrC0NsBlx1SedUilFJFTwNa+/OPMNG5kgc51wNi9VFeySItYzK47bK08m1lc2wXlDpOnLyBp5zU9VIgYnNnkyDd5q0wen5OLlDtd5K4RWq3SCJBEgix++ti/Jpg4R3NyqkcN6ew+oiNLQ1HKxa7RtWQxKl5Ga42HZ91YrJnpeUZl3WmiUPHA88TVaFbjllnnsFBoaxAmjlne9rzq3YNxCs4JYaeNj2N0doTvBXJaNmuzjBUElxbClBL2nPN1qAkUqVDfpkaE1jrFMynksdA61xwK4zwSVUVwLlpNj9Q9dij7kXi+TOYHD3FZz+yrxurYew7I719JyrczfiHio2GVvIPyP+E+HretYSqsZ1atfsESCJBEgiQRfK0gggioOoMF8IvtWaX7u2lhSXWEkJWaFKfBVqCncDnlspF7QVZkBZIdnks5idCIiJIht4cV83Fu8H3FuvpJSg96qvSUc6qrqB669cfa+q5NoZGdvkvmGUXKvMko2cd5WmpSAKDIDdFCtIBZfUF9SCJBEgiQRIIs35Qbyc4TLNHoJPdCNqh4I4A68erO7w6ky/wAr9u78rOYrXZjyLDpv/C8LnyIa7q9VpbqSJZxaQUAmorrkrcFUqK61j1WyGTmM1APOG/1xXnD4RFz5NC4c0nZ/vhdSkk3NNfKG50lyW5pSitRqK7MJ1qfF3gU4x3mB+R0GjrjT15qVG2ojzsqDdljr68lS7vWUqZfQ0NDms7kjU+4cSItaicQxlx7OtUlJTGeUMHb1LbGmwlISkUSkAADYBkBGWJJNytqAGiwX3HxfUgiQRIIom81jCaYU3osdJB3KHuOh64kUs5hkDt29RaymFREWHbu61lllzYYcLcylamgolbQNKrTkKjQ57K7t0X8sZkbniIvuPQsvBLyL+TmBy31HT91dX7UaU1KzMytbFFqU2hqpSUg0AUKeLTPLJRGVYqmwvD3xRjNoLkq6dOx0cc0pLdTYD16uq1eS775U5NBnC0sleGoxJSfCUkabzStKndE+lqowBEXXI06FWVtHKS6cNsDrbeu+5N7eaow+rueiFnwPsq+zuOzq05V1DmvJHt3jj+1Iw3EclopTpuPD9eS0kGKNaNfsESCJBEgiQRIIkESCJBEgiQRIIkEVGvte7AFMS6unotY8HelJ8bednXpa0NDm/kk2bhx/SpMSxHIDFEdd54ftUy7ksw4+lMwvA2a56VOwE+COPCLSpfI2MmMXKpqOOJ8oEpsFe/4WTqw8t7mVjJDycbZ4oUlNR1dtNsU/81R/IwDMOGh7VffwUv8AG8nKdx1HYVT7wWlSssw8tyWqCkK2HxATmUjYDu4VNnTQ/wDLI2zvWvWqern/AOGJ12etOpX25Fg/JmcSx3VyhV9kbEfHieEVFdU8s+w2DYr3DaTkI7u+I7fwrJEJWKQRIIkESCJBFSr/AF2edBmGh3RI6aR4SRtH2gPOOoRaYfV5Dyb9h2dH6VNilDyg5Vg5w29P7Cq1jTCJhHyZ9QCggpllqOSVEg4T10AB2AU2xPnY6F3KxjfzhxVZTSNnbyMp1tzSdxVkt111pUm8UgzhBaW0DXnE0OtNlc/7uEQYGseJGX5m0HgrKpc+MxSW/k2EcVDXhumUdJiilJSkvMhWJSCRqNCU1rs9Wkqmrs2knYeP7UKrw4t50W22o3j9L5upfFcvRt2q2dB4yOrenh5t0faugbLzmaO8D+15ocTdDZkmrfELTZGdbeQFtrCknaPYdx4GKJ8bmHK4WK00cjJG5mG4XRHhe0giQRIIkESCJBEgiQRIIvN99KElS1BKRmSTQDrMfQ0uNhtXlzg0XcbBZ3eq+5cq1LEpRopzQngnxRx16tt1SYdl58u3h+Vnq7FS67IdnH8KluS6khJUlSQrNJIIBG8Hb2Rah7SSAdipSxzQCRodi0qReZmpVlS2mSyhJQ9U4S0UjvkkZ0O4UPSGesUEjZIZnAONzs6Vp4nRVEDS5oyjQ7rW4KuW1bLSWPk8u4XmljIOo6TNDolRpsrQUy3xOgp3uk5SQZSOG9VtTVRti5KI5mnju9eC7+T+7WIiZdHRGbSTtPjngNnHPYK88Rq7Dkmdv4/K74VQ3PLSDq/P4WjRSLQpBEgiQRIIkESCJBFnt97o0xTEunLVxsbN6kjdvHbFzQ13/HJ2FUGJYbtliHWPuFEXWt5phKsbaQ6Eq5p7DiNSO9UK8AAesbTEirpXyEZTpcXCiUNZHE0hws4A2NvAroukwoKXaEw4pLaKnFXNxR2cRXKm00Gwx4rHCwpoxqfBdKBrsxq5XWA8V8PMsz4ddbQWHW0KcXtQoDTTMKIrU02bax9a6SlLWOOZpNhx/wBL45kVaHPYMrgCTwP7UDZlpPSygtpSkV9FQG8HIj2RNlijmGVwv5qvhnlgOZhtfuKvti8oDS6JmE82rxhUoPvT6+uKefDHt1j1Hir6mxiN+kosfD9K4S0yhxOJCkqSdqSCPVFa5rmmzhZW7HteLtNwvWPK9JBEgiQRIIkEXw64EiqiABqSaDzx9AJNgvhIAuVVbZv4w1VLXdl8MkD+7b2V64sIcNlfq/QeKq6jFoY9Gc4+HrqVBtW2ZicWAtRNTRDackgnIUG08TUxcRU8VO24HWVQT1U1U4Bx6gpez7DZl32vlT7WIKGNnM0qDhxK077DUaUrnSIslTJLG7kmm24qZDRxQStMzxe+o8vspmZsxmZd5t6eU66sqLaGu8QACdBUCg3kViKyaSFmZkdgNpO0+SmvginkySS5idgGweYVOkrUXLh9pOFSXAUKrmKg0xDsr5xui0khbMWPOhGv6VNHUOgzxjUHT9qauZdMvkOvCjI0G1Z/Tx2xFra0RjIz4vL9qbh2HGU8pIOb5/pailIAoBQDQCKDatOBZfsESCJBEgiQRIIkESCJBFSL23KDlXpYAL1U3oFcU7lcNDw22tHiGTmSbOKpa/CxJeSLbw4/tUKZnHsAYWpWBtRIQrLCduWvZsqd8W7Y483KNGp3qgklly8k46DcrJdZ9uWlX5hzC4XO5JaqM9ahW4HPUaDiIg1bXzTNjbpbW/r1dWdC9lPTvlfrfS3r1ZR79oTFoOoZ6IFeghIolIA1O3If9COzYoqRhk38d5Ud001c8R7BuG4Lqfuq2StuXmQ7MNglTZQQDTUJVpUbs+yOba14s6RlmnYV1dh0ZuyJ93jaFBSwfaSHkc6hJ0WnEAaGlKjLXZExxikOR1ieCgsE8Y5RtwOIU3I38mkZKKHB9pND5009dYiPwyF2zRTY8YqGfFY+uhTUvykDw2CPJXX1ED2xFdhJ/wAXKYzHG/5M7iuxHKLLbW3h2JP545nCpeI8fwuwxqDgfD8r9VyiS2xt4/2p/XHwYVNxHrsQ41BwPh+VyTHKQjwGFHylgewGOjcJd/k5cnY4z/Fih53lAmV94ENjgKnzqy9USmYZC34rlRJMZnd8IAUKVzM2qlXXla0zIHZon1RKtDANzVCJqKl1tXFSF2bsGaS6rFTm8sFM1KpWlT3u7QxwqqzkS0W271IosPM7XOJtbd0qaC2RKtTMsyEpl3wXkEVcoMqlRz0NaaZ8Ii2k5Z0Urrlw04KdeIQNlhbYNdqN/r1uXlbF3233TMtzDQl3DiWVKopPjADaeBoQco9QVTomck5hzDYvFRRMmk5drxkOpURNXgwBbUohLaCSkOBNHVIrkCrX36baxJZS5rPmNzw3KJJW5bxwCw47yFNXTuQVUdmhROqWjqeK9w+zrv3GNV4jbmRbeP4/KmUOFXtJN3fn8LRUpAFAKAaARSLQjRfsESCJBEgiQRIIkESCJBEgiQRQt4bsszQqoYXNjideo+MOB7KRKp6uSA6ajgodVQxVA52h4rMrdu0/Kmq04kbHE5p7fFPX64vqerjm0B14etqzNVQTU+pFxxHrRfdzrVRLTIW53hSUkgVpWmdOyPNbC6WLK3avuHVDYJsz9mxTljNMyRceEw3MPLBQyhs1JKjqraCTTXTPWsQ5nSVADMha0aklWFO2KlLpM4c46ADpUlas8iWS3LomuacZb6SS3iS4SK0O4mhP90cIo3TEyOZcOPGxCkzStga2JsmUtHC4Kr9zbPTNvvrdbC0hBVhHRGJSsgKEU0NIm1spgja1htr5Kuw6FtTK90guLbOkrpXdlt1wIDTsrhBW6XFBSQgeKa5mu0mlAY5iscxty4O3C2hv0rs7D45H5Q0stqb6i3QuJmwZaYUESj6yvEAUuppVO1YIpkBspXqjs6qmiF5m6dC4No6eY5YH69PDivX9mWHOdblphS32gSUqRQKoaHCevLbqOuPHtkrMrpG2aV693wvzMifdzeK6Jy6DaWmnm1qWCELdQaV5tVKqTQVFM/8AwjwyvcXuY4W2gda6PwyMMbIw32EjoK7XrIalBOPIbStTRQlpK+kEhSUEqodc1H0Y5id85jY51r3vbt/C7GmjphLK1ty21r9mviu27tpIW0iaKENrDnMulAoFBRThJHAqSa7OlvjjUwua8xA3Frj13rvSVDXsE5Fjext0/wCx4rntW8KJZ0pKCl4PpU4UjorRSmPyig6bxHuGldMy97tsbdB4d/guc9a2B+UizswvwI49o8VEuXhal3poy6edS8QRirgFa4qpIqrMmmmRiSKR80bBJpl7+hRHVsUEkhiGbN3dOihpCyn511Sm0DpKJUqmFAJz1pTsFTEqSaOnYA4/cqFFTzVTyWjbv2BaNdy57UtRau6O+MRknyRs69eqKWprnzaDQLRUmGxwc46u4/hWSIKsUgiQRIIkESCJBEgiQRIIkESCJBEgi/FCuR0giq9s3Gl3qqb7iv7I6J60/CkT4cRlj0dqPHvVZUYVDLq3mno2dyptoXOm2DiQnnAk1CmjmCNDTvq9VYtI6+CUWdp1qmlwyohOZutuG1QM684palOlRcPfYtdKZ9kS42ta0BmxQJXPc8mTb0qZu5bLLLT7TqHCHgElTZTUJoRTpdZiLVU8kj2vYRzeKm0dVFFG9jwedwXfZVryzbjjfOPKl3mcBW5mpB6WVB4NFbNpjjLBM9gdYBzTew2HZ+FIhqYGPczMS1wtc7R+tV8WWqXkXm3RMJeqrCoISckFJqo121w5dcfZeVqWFmTL18V5g5GkkDw/NrbThx8l22e7Kybr0ymYS7iSoNNpBxdI4qK3UpT/ANSOUgmqGNiLLWtc7l3idT00j5g+972A26rkVeUNokltqq40hSHUUNCjoihNKaJqN2UdfYy90jXDQm4PSuRrwxkTmHUCxHR6C+7SviPlCltIxsuNhDjbgoFUxZihNMjTz5aR5ioDyQa82INwQk2KDli5gu0ixBURalvF1tLDTSGWcVcCKkqVvJOvm90SYqUMcZHuzHiVEnrDIwRRtyt4DiumXu7Ozasa0qz8N4kZdR6VOoR4dVU8Ayt7guraGrqXZn95Vtse4DLdFPKLqt2iPNqe004RXTYnI/Rmg8Va0+DxR6yc4+CtrTSUgJSAlI0AFAOoCK4kk3Ktg0NFgvuPi+pBEgiQRIIkESCJBEgiQRIIkESCJBEgiQRIIkEXPNyLboo42hY+0kH2x7ZI5hu02XN8TJBZ4B61Bzdx5NeiFIP2FH2Go9US2YjO3ffrUJ+F0zv8bdSi3uTdrwXnB5QSfZSO7cVfvaFGdgkW5xXIrk2VsmEnrbI/PHUYsN7fH9LgcDO5/h+1+Dk2V9YTT7s/rh72H0+P6T3Gfr8P2upnk3b8N9Z8lIHtJjm7Fn7mrs3BIx8Tj671Jytw5ROqVr8pR/LSODsSndsNlIZhNM3aL9ZU5JWWyz/KaQjilIB8+piI+V7/AIjdTo4I4/gaAuuOa6pBEgiQRIIkESCJBEgiQRIIkESCJBEgiQRIIkESCJBEgiQRIIkESCJBEgiQRIIkESCJBEgiQRIIkESCJBEgiQR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7" name="AutoShape 4" descr="data:image/jpeg;base64,/9j/4AAQSkZJRgABAQAAAQABAAD/2wCEAAkGBxQTEhUUExQWFhQWGBwaFxgXGBwfHRwbHxodHB4ZHB4cHCggHRwoHBweJDEhJSkrLi4uGh8zODMvOCktLisBCgoKDg0OGxAQGzglICUvLDcsNzI0MDQsNi80NzUsLzQ0NC8tLCwsLCwsLC8sLCwsLCw0LCwsLCwsLCwsLCw0LP/AABEIAOEA4QMBEQACEQEDEQH/xAAbAAEAAwEBAQEAAAAAAAAAAAAABQYHBAMCAf/EAEcQAAECAwUDBQsJCAMBAQAAAAECAwAEEQUGEiExQVFhBxMicYEjMkJScpGSobHB0RQVNFRic7LC0hYXJDNTgpOig+HwY+L/xAAaAQEAAwEBAQAAAAAAAAAAAAAABAUGAwIB/8QAOREAAQMCAwMJCAICAwEBAAAAAQACAwQRBRIhMUFREyJhcYGRobHwFBUyM1LB0eEjNELxQ2KSJST/2gAMAwEAAhEDEQA/ANxgiQRIIkESCJBEgiQRIIkEX4TBFGzd4JZvv32wdwVU+YVMd2U0r/haVHfVwM+J4UW9fyTGilq8lB/NSJAw2c7rdqiuxamGw37Fxq5RpfY095kfqjoMKl3kLgcah3NPh+V+J5RmNrTvZg/VH04VLxCe+4fpPh+V1s3+lDqXE+Uj9NY5Ow2cbge1dm4vTHaSOxScreaUc719HUo4T/tSOD6SZm1pUllbTv8AhePXWpRCwRUEEbxEciykg32L6gvqQRIIkESCJBEgiQRIIkESCJBEgiQRIIkESCJBEgih7ZvNLy2Ti6r8RGau3YO0iJMNJLL8I047lEqK2GD4zrw3ql2pyhPKqGUJbG89JX6R5jFpFhbG6vN1Sz41I7SMW8T+FW3Z2YmVhCnFuKUaBJVlXcBXCInCOKFuYAAD11qudNPUODS4kn11Losy7rjr65clLbiASQrhTIUqCcxHOWrYyMSDUFdIaGSSUxHQhfdhWGHkOuur5tlnvyBVRPigb9POI+VFSYy1jBdx2L7S0Yka6SQ2a3avefu4ktNvSrhcbWsNkLFFJWTQV2Url2jWseI6twcWSixAvpssuktC0sbJAbgm2u266Z6xpFhYYeee52gxLSlOBJIqARTF5qx4jqKmRvKMaLbuK6SUtJC7k5HnNvO5VmVYK3EoGqlBI7TSJ73ZWlx3KsYzO8NG82U27dN7nnWklJSyAVuKOFAqkKpU7aGIgrmZGuI27BtPBTnYbJyjmNOjdp2DiuCUTMtJ5xrnUoJPTRiwmhpqMiOuOzzC85X2vwNrrhGKiMZ4724i9lO2Zf8AmG6B0JdTx6KvOBT1RElwyJ3waKbDjMzNHjN4FXKxr3y0xQYubWfBXl5jofPXhFZNQyxa2uOhXNPiME2gNjwKsEQ1PSCJBEgiQRIIkESCJBEgiQRIIkESCJBFwWvbDUsjG6oDcNVK4AbfZHWGB8pswLhPURwNzPKze377vP1S1VpvgeketWzqHri8p8Ojj1fqfBZyqxWWXRnNHioqXsB9xhUwlFWxWufSNDmQNaDbEh1VE2QRk6qKyimkiMwGnipu6UtLvNOoSyFTSW1FJcOJKtR0U5Up0c9amIlY+Vj2uLuZfdtU6gZDJG5obd4G/YqtKPltaFjVCgodhrFi9oe0t4qpjfkeHcCtJtO1EMTzJDLdHwkl4jpUV0aA6ClE14RRRQukp3c483du4rTTVDYqlnNHOtrv4fhQzU0wFTsmtwJbdcKm3B0kgkggGnUPMREkskIjnaLkDUKGJIg6Wnc6wcbg7l5zU83JS6ZdtfOu88l1ZwlKRhKVAZ78I9fCPTI3VMhkcLCxAXiSVlJEIWnM64J9di+LXMjMu/KDMKbxAFbXNqKqgAUB0Gg3iPsPtMLOTDL22G+i+T+xzycsX2vtFtVDXWwfK2StQSkLxEqIAFASKk5agRKq83IOttsoVDl9pbm0F96tl4Zv5XKPlo0LDyucSk5LQDks78s/7Twitpo+QmZn/wAhp0Hgrark9pp35NMrjfpHH1wXHLTLsnZmIKUh113o1GaQNcjp3p2eFHVzGVFXbaAPXmuLHyUtDfY4nT12eK+/2dZTZ5xJ/iQ1z1c6gE5A7xQUodtY+e1vNToebey9ewxik1HPtdV+1rvrZcaZSecdWgKKEpzSSM0656HzRNhqmva550AO1V09E6N7Y26uIvZdNi3rmJU4FVWgGhbcrUcATmk8NOEeJ6KKYXGh4hdafEZ6c5XajgfWi0iwrwszSe5qosd8hWSh8RxEUc9LJCecNOO5aOmrIqgXYdeG9S0R1KSCJBEgiQRIIkESCJBEgiQRIIqveu9yJarbdFvbtiOKuP2fZE+koXTc52jfPqVZXYiyn5rdXeXWs6YQ7OzCUqcBccNMSzlvoN3ACLtxZTRXA0HBZ1gkq5gHHU8VYWrsyhWZcuvh6pSHCgBsrArhFRuzpXPYc4gmsnDeUyjLw32VkMPpy7ksxzbL20v66VI3ccMvKuBxwt/JZg48KcVUkAYablE67MjHCqAllBYL5m6euhSKMmCBwebZHa9X7UYbXk2phE2xzgKkqxMpAFFHLMnLCc6gbaEbokCCofEYX23WKjGppY5hPHfW9x69b1W7XnkvulaWktA+Cjaak1O8muwDZE+GMxsyl1+tVlRMJpMzW26l3S9gTsxTubhAFAXDQAcMZGXVHF1VTxbx2fpd20dVNbQ9v7UtK8nsxkVONo6iSfZT1xHfikW4EqUzBZtpcApKZuC66rG7N4lnUluv5xEdmJMjblYyw6/0pMmESSuzPkuer9rxVybHZMjtb/8A3Hv3t/08f0vBwP8A7+H7XI/ydPjvHW1deJPuMdG4rGdrSuT8ElHwuBUTNXVnGqnmlEb2zi9STX1RJZW08ml+/wBWUR+HVUWuXu9XXlM3gmFJ5p9XOJCgSlYFcjWlaYhXbH1tLEDnj0PR6svL62cjJLqLjap6wr0IXOuOzFG23GsABqQKFNBpp3x02xEqKJzYAyPUg39eCnUuINfUufJoCLevFdtlTaEF60pglPOr5tnKpCa0qBvoPMlW+OMrHOy0se4XPWpEMjW5qyXTMbN6vXkoy1rHYYlVurXz7j6gWF5pNDmVEdpJr9mJENRJLMGNGUN2qNUU0MMDpHHMXHmn162Kqy61pPOIKgUkdJNeiTpmNIsXBrua7eqhhe0527t60a6d9Q7RqYIS5oleiVcDuV6jw0ikq8PLOfHqPL9LR0OKCSzJdHcdx/BV0irVykESCJBEgiQRIIkESCJBFTb63t5mrLB7r4SvE4D7XsizoaLlOe/Z5/pVGI4jyP8AHH8Xl+1SbNsUuoU866lpqtOcXUlStaJGqjvPXrnFpLUCNwjYLngOH2VJDSmVplkdlbxO8/dcDRLTiFUrhUFp1AUAagg5GhprHZ1pGEdiji8Tw4jZr1q7TVvyzyWJp5ag40T/AA6DkXAahWeg21402UiqZSzRufEwaHf0K8fWQStZNIdW/wCI4qqPT78w44lGIl9eJTaK57hlqAN+6sWIiiiaCf8AEbSql00073Bt+cdgVxl7muzKw7OLCcgA20AMhoCQKDsr1xWOr2RNyQi/SVcNw2Sd3KVBt0BWqzLEYY/lNJSfG1V6RzivlqJJPjKtIaWKH4G281IxxUhIIkESCJBEgi47Qsxl4UdbSvrGY6jqOyOkcr4zdhsuUsEcos9t1TbZ5PBmqWXT7C9OxWo7a9cWcOKEaSjtCp6jBgdYTboP5VKnZd1lQbeSoYTXAonCd5FDQg6VEWrHRyDMw9u9UsjJYSGSDZuOz11LovDbappwKKQhKUhKUA1AG3zn1UGyPFNTiBthqSvVZVuqHA2sBsCnbmNFpl6YfNJUpKSggEOK0yB3acT1GIdcc8jY4/j48FYYa0xxPlkPM4cVDT9ntOKxSmMt4QXAsZM1NKKVtHHYNutJUcr2DLNt3W3qJLBHIc1Ps333dquV3LdWwW5eaWhSVirLyVYgc6YVHbmKVisqKdsoMkQtbaFcUlU6ItimIN/hN/BXWKtXCQRIIkESCJBEgiQRVe+15fkyObbPdljL7CfGPHd/1E+hpOWdmd8I8ehVmI13s7MrfiPh0/hZ1YtlKmnFIDiQvCVDGc1q3DjtrF1POIGgkadG5Z6mp3VLyM2vTvVpk5L5RLtMdFMzKLOJl3ILFamtNQRTMcdhrFfJJyUrpNrXjaNytY4uWhbFsew6g7D69bVzX1nUlpDboaVNJUTVrRtGxBO06ZcK9fuhjIeXMvk6d5XLEpWmMMfYvvu3Dgom7d2XZs1HQaB6SyPUkbT6hEqqrGQC208FDo6CSoN9jeK1KxrEZlk4Wk0J75R75XWfdpGfmnkmN3n8LUU9LHA2zB+VIxxUhIIkESCJBEgiQRIIkESCLktKzWn0FDqApPHUHeDqDxEdI5XxnMw2XKaFkrcrxcLMb0XQclquN1Wzv8JPlcPtDtpF7SV7Zua7R3mszW4Y6Dns1b4j1xXEJ52bMvLKWhCE0SnwU+UdhVTIf9mO3JsgzygXJXETSVRZC4gAaeungre9ONSqVSsusNOM0Wrnk9F/LpJrrUjduAGUVgjfORLILg6abRw9d6uDJHTgwxnKW667HcfXcqXalr4yoNJwNKAAQoJVhFcRCSU1SnESQBTZ2WkNPlALzdw369XboqWeqzEhgs07tD06cNVc7g3n5wCXeV0wO5qPhAeCftD1jqzrMQo8h5RmzernC6/lByUh13dP7V4iqV0kESCJBEgiQRcFuWomWZU6vZoPGUdE/wDtlY7QQumeGBcKidsEZe5Y8C5NzHSWnnHTkVGgrsSMjTYB2RpebBHoNAshz6qbU6nj5fhXmRdl3mBzMq2p5jJbVcLgptQ4Mya7dp211p5BLHJz3nK7Yd3aFfRmGSPmRjM3aNh7CoG9lvS8y2mjK0zCTTEqgoBqCa1VnsIFM+ozKOllhdq4FpVfX1kM7dGkPHrtXxc66pmTzjlQwD1FZ3DhvPYM9PVbWiEZW/F5Lxh+Hmc53/D5rVGGUoSEoASlIoABQARnyS43O1alrQ0WGxekfF6SCJBEgiQRIIkESCJBEgiQRIIvxSa6wRZtfW6HNVfYHc9VoHgfaT9nhs6tLyhrs/8AHIddx4/vzWcxHDcl5YhpvHD9eXUqxP2s48htDhCubqEqI6VDsKtSBE+OBkbi5ul+5Vc1TJK1rX62719fNCjLfKEkKSFFK0jVG4q4Hf1djlxyvJnQ7ulffZXGHlmm439C4GnCkhSSQoEEEagjQx2IBFio7XFpuNq2S6duCaYCjTnE9Fwcd44HXzjZGYq6cwSW3blsqGqFRFm3japqIqmJBEgiQRIIsuvreJS5oBuhQwcqioK9Cog5GhyHVxi/oqUCHnbXeSzOI1pM9mbG+f6XY9aa5VhiZQ024t/pOuFGQpTCgYaBOXrBOscWwtmkdEXEBuweZ6V2dUPp4mTNaCXbT9tNi4rddQG2J+WBYWtSgpI0xCtSNhGRByoajLWOtO1xc+nl5wC4VTmhjKqHmk7fXq64bs2MuefJWSUA4nV7TU96OJ9QrwjtVVDaaMBu3cuFFTOq5S5+zeVrjDKUJCUgJSkUAGgA2RnCS43K1jWhosNi9I+L0kESCJBEgiQRIIkESCJBEgiQRIIkEX4RBFld+bt/J1862O4rOg8BW7yTs826NBQVfKjI74h4/tZbE6HkXcowc0+BVYbcUAUpKqKoCAT0t1RtziwIbe53Kra51soO1WGTukvmy7MrTLop0cffE0yGHUdWvCIL65ubJEMxVjHhrsnKTHKOnauO6lsmVmErJ7mrouD7J29YOfnG2OtXT8tGRv3eulcaCq9nmB3HQrZga5jSMwtkv2CJBEgih72Wr8mllrB6Z6KPKO3sFT2RJpIeVlDd29RK2o5CEv37utZndOaQl4h5zA2tCkqqKhRIoArhU1rvEXtYxxjBYLkFZqgka2UiR1gQb9PWp5Lc1INEoLU1JnPeBXbSuQJ3EiIZMNU+zrtf69blPAno47ts+P163qt2haLs442nCkeA02gUSmp2DzVPCJ0cTKdhN+slVs08lW9rbdAAWs2BZSZZlLScyM1K8ZR1Pw4ARnaiYzSF59Baulp2wRhg7etSMcVISCJBEgiQRIIkESCJBEgiQRIIkESCJBEgi55+TQ82ptYqlQofiOI1j3G8scHN2heJY2yMLHbCsiRjs+cGIVLat3fIO0daT2HqjRnLVQab/NZEZqKp13eIUha1nPTs0ssLL7eRSsnooChXAdgI3DPTbHGGaOnhGcZT4npUmoglqpzyZzDjuHQoy37FTLYE88hxw1xpR4GlB7dadUd6aoM1zlsN3SotXSNp7DOCd/Qr/wAntrc9LYFGq2aJ/t8E+ao/tinxGHk5cw2H0Vf4VUcrDlO1unZuVpiArNIIkEWZ8pto4nkMg5NiqvKV8E09KL3C4rMLzvWbxqfNIIxu29Z9eKjbGnZZLQampYlKiSl5NQrPdpUCmw9hjtPHKXl8L9RuUenlhbGGTx6HfvXZMzMrLS7yJd9TxmAAEkUCE7SrIdKmWgOkcmMmmla6Rtsviuz5Kenhc2J+bN4Ls5MrIxKXMKGSei35RHSPYDT+4xzxSewEQ7V1wamuTMd2g+6leUefcabZLTikEqVXCSK5DdEfDYmPc7ML6KVi80kTGlhtqqH+0U19Yd9M/GLj2WH6B3Kh9uqPrK1u7jqlSrClEqUW0kkmpJI1MZupaGzOA4la2kcXQMJ22Cko4qQsmvPbcwibeSh9xKQvIBRoMhpGipKeJ0LSWi6yldVzsnc1riBdfd0ramHJxlK3nFJKjUFRIPROsfKynibA4taLr1QVcz6hrXOJC0q2VlMu8pJIIaWQRqCEmhiihAMjQeIWknJETiOBWPftDNfWHfTPxjTeyw/QO5Y/26o+sp+0U19Yd9M/GHssP0DuT26o+sp+0U19Yd9M/GHssP0DuT26o+sp+0M19Yd9M/GHssP0DuT26o+srUbkzC3JNpa1FSjjqpRqTRxQ16ooK1jWTuDRYaeS1GHPc+na5xudfMqo3+tZ9qawtuuITgSaJUQK5xY4fBG+G7mgm5VTilTNHPlY4gWCg5G35kuIBmHSCtIIxneOMS5KWEMJyjYdygw1tQZGgvO0LZozC2KQRIIkEVK5S7IxtJfSOk3krign3K9pi0wyfK8xnYfNU2MU+eMSjaNvV+lBXemEuyipX5QJdYcx4iaBaCKFNajOuyuwRLqWlkwlyZha3UVBpHiSnMGfIb94XhaDdnsNLbbK5h4igcGSUneNh7K7RWPURqpHhzua3hvXiYUULCxvOdx3D12rzuFaPNTaQT0Xeges97/tQdse8Qizwk7xr+V4wqbk6gA7Hafha7GbWtSCL8JgixZbomZ3EtQCHHcyo0ARi38E5RqQDDBYDUDx/wBrGFwqKq7joT4f6WizkstxDwfaS/LgoLDbPfUB35UypWh0JArpFEx7WubyZyu1zE7PutHIxz2uEjczdMoG37LObwznOO0DAYCBhDQGYNSSTkOka+oRe00eRly7NfW6zdZLykmUNy20t63rW7As/mJdtralPS8o5qPnJjOVEvKyF61lLDyMTWcAqryqfy2fLV7BFhhXxu6lWY38tvWs5i8WaW2XW+hy/wB0j2Rlar57+srb0X9dnUFKRHUlYte/6a/5fuEaii+Q3qWMxH+y/rXpcr6cx5R/CqPNd/Xd63r1hn9pnrctXt36M/8AdOfgMZ6D5resLV1PyX9R8lhsa1YVTd2LuqnC4ErCMAScwTWtePCIlVVCntcXup9FQmqvY2sp7927n9dHoH4xD97N+nxU/wBxu+vwT927n9dHoH4w97N+nxT3G76/BXW7lmGWl0MlQUU4swKVqoq98VdTNysheBa6uaSDkIhGTeyzrlJ+mf8AGn3xdYZ8jtKz2M/2OwKvWf8AzW/LT+IRNl+B3UVXQfNb1hbxGRW7SCJBEgi8pqXDiFIUKpUkpPURSPTXFrg4bl5ewPaWnYVj0hIKZcdWttDqZZVHUL8KpKAQKHbnXhGkklEjGtBsXbD4rIRQuie55aCGbQe79q6tyMqptDy5VlthTYWpalEEKNegEgZ9dRWuQiqMswcWNeS69v2rtsUBaJHRgNtcnp4KoWrazJQUMpPRexMqUkAtoArQHvjVZOROQAizhgkzXfvGvSf0FUT1UWUtjGx3N6B56nwWsWfNB1pDg0WkK84rGekYWOLTuWqieJGB43hdEeF7UZeWZ5uVfXtDaqdZFB6zHemZnla3pUerfkge7oKzW5Egh11znAgoSyo1WBhCjQAmvWT2ReV8pYwZdpI2bVmsMhbJI7MBYA7dl12t3VnmAVsOpIGdW3CK9YNAY5Gtp5NJG94UgYfVxc6J+nQVFXZaMxPNYyVEr5xZO2lVmvWRTtiRVOEVOcvCw8lEommaqaXa63PmtljMrYKi8qn8tny1ewRbYV8bupUmN/Lb1rOYvFmltl1vocv90j2Rlar57+srb0X9dnUFKRHUlYte/wCmv+X7hGoovkN6ljMR/sv616XK+nMeUfwqjzXf13et69YZ/aZ63LV7d+jP/dOfgMZ6D5resLV1PyX9R8lhsa1YVXjkvfShT+JSU1CKYiBtVvioxVpIbYcVe4I4NL7ngr/84Nf1W/TT8Yp+TfwK0HKs4hPnBr+q36afjDk38CnKs4hdMeF7WUcpP0z/AI0++NDhnyO0rK4z/Y7Aq9Z/81vy0/iETZfgd1FV0HzW9YW8RkVu0giQRIIkEWUcospgnCoZBxKVdo6J9gPbGhw1+aG3A/tZXF48lRmG8L3dsmfnwl1wpDZFUYlAJA3hKantOceGz01KSxu3fxXR1PWVgD3EAbuH3Xhe6yEsMyxTzZNFIcU3opQoQSdppXXdHuinMkj733EXXjEKYRRRkW3gkK58n0zjkkDagqT66j1ERWYizLOemyuMLfmpm9FwrJEFWKrHKK7SSUPGUgevF7on4aLzjtVbizrUx6bLL5afW2hxCTRLoAWKDMA16x2Rfvia4hx3bFl45nsa5rdjtq/HUOMrUg4kKGSgDT2cINLJGh20I4SQuLToVaeTBisytXitnzlQ9wMV+KutEBxKtMFZeZzuAWnxQrTKi8qn8tny1ewRbYV8bupUmN/Lb1rOYvFmltl1vocv90j2Rlar57+srb0X9dnUFKRHUlYte/6a/wCX7hGoovkN6ljMR/sv616XK+nMeUfwqjzXf13et69YZ/aZ63LV7d+jP/dOfgMZ6D5resLV1PyX9R8lhsa1YVIIkEX6BHw7F9G1b6jQRjlvgsq5Sfpn/Gn3xocM+R2lZbGf7HYFXrP/AJrflp/EImy/A7qKroPmt6wt4jIrdpBEgiQRIIqDyqMZML3FSfOAR7DFvhLtXN6lQ44zmsd1qh86tQSjEpQ0SmpI10A64uMrW3dZUIe91mXPQveZmHUoMsvJKHCcNBkvvTnrvyjwxjHO5UbSPBdJJJGt5F2wHxV75LHatPJ3LB86aflioxVvPaehX2CO/icOn15K8RVK6VM5UVfwzY3uj1IVFnhQ/lJ6FT40f4Wjp/Kr9ybOlJhYSvnQ8jpUqChQBB8Wo4gntiZXSzxC7bZT3qBhsNPM4B18w16Cpu/tmyqCX3ec5xeSUoIAUQNSSk0ypnw0iJQSzu/jZaw4qbicFO3+WS9zw3rl5Kk9KYPBA9a464tsYOv7Ljge2Q9X3WhRTLQKjcqn8tny1eyLbCfjd1Kkxv5betZxF4s0tsut9Dl/ukeyMrVfPf1lbei/rs6gpSI6krFr3/TX/L9wjUUXyG9SxmI/2X9a9Lk/TmPKP4VR5rv67vW9esM/tM9blq9u/Rn/ALpz8BjPQfNb1haup+S/qPksNjWrCqyXMu8icLoWpacASRhptxa1B3RArap0AblG1WeHUTKkuzEi1titH7uWP6rv+v6Yge9ZeA8fyrT3JD9R8Pwn7uWP6rv+v6Ye9ZeA8fynuWH6j4fhXMCKtXKynlJ+mf8AGn3xocM+R2lZXGf7HYFXrP8A5rflp/EImy/A7qKroPmt6wt4jIrdpBEgiQRIIqbyoI/hmzudH4FRZ4Uf5T1KnxofwDr+xURcSzZR5aVd1D7VFlJIKDQ5KFE6VpkT54kV8s8YI0ynvUXDIKaUh2uZvcve/tmyjSi6rnS87mlKSAmoABUSUmg04kmPGHyzvGQWyjiveKQ0zDndfM7hsX5yUq6UwODftX8Y9YsNGdv2XnAzq/s+60OKVaFUzlST/DtH/wCv5FfCLTCj/KepU2N/Jb1/ZUOx7YXLY1Ngc4tOELOeEVqaDSpoNd0W09O2awdsCoqaqdBcs2nS/Bek5b7rzAZePOYVBSFnvhqCCfCBB2x8ZSsjkzs04jcvUla+WLk5NeB3/tWnkpVnMDg3+eK/Fv8ADt+ytMDPx9n3WhRTLQKmcqLVZZtW50etKveBFnhR/lI6FT40P4AelZlF+sutpui4FSbBH9MDtGR9YjK1YtO7rW1oSDTstwUvEdS1id6XQqbfI05xQ8xp7o1NILQNHQsVXODqh5HFd3J+zinmz4oUo+iR7SI5Yi61Oemy74S29S08LrULd+jP/dOfgMUEHzW9YWoqfkv6j5LDY1qwqvnJT30x1N+1cU+LbGdqv8D2v7FokUq0KQRIIso5Sfpn/Gn3xocM+R2lZXGf7HYFXrP/AJrflp/EImy/A7qKroPmt6wt4jIrdpBEgiQRIIqdyoK/hUDe6PwrizwofzHqVPjR/gHX9iqHZVtuS6HA1RK3KAr2hIrkncSTrFvNTtlcC/YNyooKt8DXBm071+2jbjj7SG3empsnC4e+oRmk79Bnrltj5FTNieXM0vu3JNWPmjDH6kbDvVo5KR0pjqR7VxAxbYzt+ytMD2v7PutEilWhVX5R2qyRPirSfXh/NE/DTacdRVZi7b0xPAhZxYtiuzSiloDoiqlKNAN1T8Iu56hkIu9ZympJKgkM3bVJWndYMNKUuZZK0jJtJqTnoKkHThHCKtMjwGsNuKkz4cIWFzpBcblIclz1JhxHjN19FQ+MccVbeNp6VIwR9pXN4habFEtKoi9dnl+VdbAqqmJPlJNQO2lO2JFJLyUzXHYolbDy0DmDasWjVLFK13TvgZVHNOIK26kpwkVTXUZ5EVz88VtZQcs7O02Kt6DE/Z25Hi43KXtPlFSUEMNrCyKBS6UHGgJrEaPCnZuedOhS5sabltG036VnyjU1OZi6WeJublX7kus491fIypzafUVfl9cU2KyjmxjrP2WgwWD4pT1D7q5279Gf+6c/AYrIPmt6wrmp+S/qPksNjWrCqVsK3nZQrLWDp0riBOlaUoRviNUUzJ7Ztyl0tZJTXyb1LfvBm9zXoH9URvdcPE+uxTPfNRwHrtX7+8Gb3Negf1Q91w8T67E981HAeu1X+69oLmJVt1ymJWKuEUGS1DfuEU9VEIpSxuwK/opnTQNkdtN/Oyz3lJ+mf8affFzhnyO0rP4z/Y7Aqyw5hUlQ1SQfMaxPcMwIVWx2VwdwVx/eM/8A0mv9vjFZ7qj+oq599y/SE/eM/wD0mv8Ab4w91R/UU99y/SE/eM//AEmv9vjD3VH9RT33L9IVqufbT00hbjiEJQDhThrmdup0GXr3RXVlOyBwa03O9WtBVSVDS9wsNysUQ1YKh8qj3QYRvUpXmAH5otsJbznOVFjj+YxvSVVrDsETLasDyEvhXRbVliTQZg9dRt02RYVFUYXC7ebxVXS0bahhs6zuCjrRs11hWF1CkHjoeojI9kd4pmSC7DdRpqeSE2eLK+clbXc31b1JT5gT+aKjFnc5o6FfYI20b3dPrzV6ipV4om9ctzkm+nbgJHWnpD2RIpH5JmnpUWtZnp3t6P2s1uzPMhD7D61NtvBPTSNCk1oaA5H/ANrF5VxSFzZIxct3LN0M0Ya+KU2Dra9SlpawJJSTzImphRBAUlBCAaZGpCRrvMRnVVQDz8rfP7qYyjpSOYHO7NPsFDXNmeZnWsWVVFCv7uj+KkS61nKQG3X67FBw5/JVLb9XrtWxxmVsEgiz299y1FanpYVxZrbGtdpTv30824XFHiAADJew/lUGIYWXOMkXaPx+FRHmlIOFSSlQ1CgQfMYuGuDhcG6oHMc02cLL4j0vKsFgXTfmFAlJba2rUKVH2QdevSIVRXRxDQ3KsaTDZZjcizeP4WsSEmhltLbYolIoB7zxJzjOyPc9xc7aVrIo2xsDG7AvK2kEy7wAJJaWAAKkkpNABvj7CQJGk8QvFQCYnAcD5LG/mSZ+rv8A+Jf6Y0/tMP1jvCxvsk/0HuKfMkz9Xf8A8S/0w9ph+sd4T2Sf6D3FPmSZ+rv/AOJf6Ye0w/WO8J7JP9B7inzJM/V3/wDEv9MPaYfrHeE9kn+g9xWq3JYUiSaStKkqGOqVAgjuijmDnpGfrnB07i03GnktVhrHMpmtcLHXzKp/KBZrzk3ibZdWnAkVShRFc8qgRY4dNGyGznAa8VUYrBK+e7Wk6DYFWvmSZ+rv/wCJf6Yn+0w/WO8Ks9kn+g9xX78xzP1d/wDxL/TD2mH6x3hPZJ/oPcU+Y5n6u/8A4l/ph7TD9Y7wnsk/0HuK+mrAmVKCfk7wqQKqbWAKmlSSMhxj46qhAvmHevTaKckDIe4rY7KkEsMoaTogU6ztPWTU9sZmWQyPLzvWxgibFGGN3LrjmuqyzlKm8c0EDRtAB6z0j6iI0GFsyw5uJWXxmTNOG8ApG6zbBZS27KEO7HXGVFCqmoOIDIU35aZxHqzJnLmSacAde5SqFsXJhr47O4kaHtXLfq0JgISw80hCa4kqQoqCgkUoK5jUagbI6YfFFmMjHElccUnmDRE9oA3W6FZeTqWwSaT46lK9eEepMQsSdmnI4WVjhLMtMDxuft9lZ4gKzXytIIIOhyMAbL4RcWWKsKXKTRCUha21qQEqTUE5pGWvEU4RqXBs8OpsCLrGNLqaoIaLkEjXuWkSwnQ1jXhU+sdFHRS20N6qZqPn3cTRP9nL7DRo37z+FpWe1CPM7Vx3bAPysztiXWy+oKWlawcWNBqCo5kjqVXtEX8D2yR6Cw2WKzFSx8MxubnbcLZbJng8y26PDSD1HaOw1EZiWMxvLDuWxglEsbXjeF1xzXVVi/PyhDaXZdxacJotKc6g6KpQ6HLt4ROoeSc/JINuxVuJcu1gfCdm1UR28c6clrJH2mkH2oi3FLTbh4n8qjNZWb/IfhfLN6phByLYP3TY9iRA0ULuPeV8GIzt4dwXWm/02PCbPWge6PBwyA8V1GL1PR3L1TyhTW5k/wBqvcuPPuuHifXYvXvmo4DuP5XTLcozwPdGm1D7OJJ85KvZHN+EstzXH13LozG5Aee0dmn5V3sK3WppGJs5jvknvk9Y3cRlFVPTvgdZ6u6aqjqG3YetSkcFJSCKOtu2WpVGN0696kd8o7gPfpHaGB8zsrFHqKmOBuZ5VGmuUZ0nubTaRsx4lH1FMWzMJZbnO7lRyY3ITzGjt9BcquUOa3Mj+1XvXHT3XD0+uxc/fNRwHj+V5Kv9Nnwmx1IHvMehhkA4rycXqejuXkb7zp0dHYhHwj77vpxu8SvPvWqOw+C/P2qnzo6vsQn3Jh7HSjcO/wDa+e31p3nu/SulxFTLiVPTDiyD0UJVlpqqlN+Q6jFZXiFrgyMdaucNM72l8x6grXFerRfDrgSComgAJJ4DWPoBJsF8JAFysVXinJs0yU85lXYCcuwD2RqRanh1/wAQsWc1VUaf5FXgSc6lXN/OLQUlNSjCioSNtKVA4xUcpTkZuSNu3ar3kqoHLywuOgbFTLzPuKewLfEwUgAKSBTPOgprsi0pWsDMzW5bqlrXvdJlc/NbgtdsmU5lltvxEJSesDM+eM5K/O8u4la2CPk42s4ALrjmuqQRZdyjyBbmkupyDoBr9tNAfVhMX+GyZ4iw7vIrMYxEY5hIN/mF1ussOMtTE3NvqbcT/K3rBOICgpSvAdccQZGyOihjFxv6Ny7ubE+Ns08hIO7p3rmvO0h6TamGm1NoaPNJCzmpvLCRmagKqNdpjpSOdHO6N5uTrpxXKuY2WnbMxtg3TXh/tSPJja2S5dR06aOrwh56HtMccUh1Eo6iu+C1FwYTu1H3V+ioV8vxQrBCsztGStNt1aW1zC0A9FQWTVOzbrTXjF7FJRuYC4AHes3NFXseQwkjcuatqj6z6zHv/wDD0Ln/APR6V8l61domfQJ90fbUXQvhdiA3HuXwZm0tqH+1mv5I+8nRneO/9rzytfwP/n9L4VNWhtaWfKlkn2tx9EdKNhH/AK/a+GSt3tP/AJH4XtZNscw8hx6XLRBoVtoKKg6hSO8UDwAO2PEsHKMLY336Cb9x2hdIKkxSB0rMvSBbvGwrU5WYS4gLQoKSoVBG0RQuaWnK4arTMe17Q5puCv2YeShJUohKUipJ0Aj41pcbDajnBozHYsutq2hMPKWywXjoFuIK6AaBDY6KRtqqpNdmkX0FPyTA2R1ugG3efws1UVXLSF0bM3SRfuH5XMman/BaWPJlkj2Nx0MdKdpH/r9riJK3c0/+R+F9iYtLYh/sZp+SPnJ0fEd/7Xrla/gf/P6X2l61NgmfQI/LHy1F0L0HYgdx7l9VtU/WfWI+f/i6F9/+j0r3kpO1HHEpUuYQkkBSioig2nXdHmSSja0kAEr3HHiD3gOJAWmtooAMzQUzNT2k6mKEm+q0gFgvqC+qpcotrc1L80k9N7LqQO+PbkO0xY4bDnlznY3zVVi1RycOQbXeW/8ACzZqQdKC6lCihJoVAGgIzzppszi8MrA7ITqs02GUt5RoNuKt13beU+061MJKkpZVifTTGhs6gk69mZpoYrKmmET2vj0JI03XVxR1jpmOZKLgA3dvAUJcuzuem2xTooPOK6k5j/agiZXS8nCeJ0UHDYeVqBwGq2OMytgkESCKAvvZXyiVVhFVt9NPGmo7U17aRMoZuSlF9h0KgYjT8tAQNo1Czm6rDTryUTDmFpIKgFKoknLo1JoK68aRdVbnsjLoxqdOlZ6gbHJIGyus0a9Cs1tNS0y4kLnAUjJtmXQVUHDDiqrjSK+B0sLSWx67yfQVpUtgneA6TTcGi/ldVN1LklNZVC21VTXLEnZXgU5HrMWYLKmHoPrzVO4PpKjpB8P2FsFlT6H2kOoPRUK8QdqTxByjNSxmN5Y7ctfDK2Vge3YV1xzXVVi/NkOPNJWzi51B0SaFSTqNdmvnidQztjeQ/YVW4lTvljDo/iHkqP8AM9o+JMemf1Ra8vSdHd+lSezV3A96fNVo+LMekr9UOWo+juT2eu4O71+fNdo+LM+kr4x95ak6O5fOQruDu9fos+0hsmfSX8YcpR/9e4fhfeRr/wDt3lfLs3aEv0lqmEp/+mJSeohVUx9DKWXRoHZofBfHSVsOrie3UeOitNyb0NKPMrQlpajUYckKVwGiFHcMieJzrq6je3ng3A7/ANq0w7EI3/xuGU9Gw/hel9rzNI7iEJdWDVQVmhJ2Yh4Z24TlodQI+UNG9/PJsPHs4da9YjXRs/jAzHw7ePUqm3N2hMZtl8p2c1iSgcBgomLEspYtHW7dT4qpElbNq29ujQeC/TZ9onwZn0l/GHKUf/XuC+mGvP1d5Xz802h4kx6SvjDlqTiO5fPZ67g5Pma0PEf9I/GPvtFLxHcns1bwPenzJaH9N/0j8Ye00vEd36T2Wt4HvV2uHYzjSFOP4ucWaBKjUpSO3Un1ARVV87JHBseweausMppI2l0u0+StcV6tF5zDyUJUpRASkEknYBqY+tBcbDavLnBoLjsCxi37TVNzCl0OZwtp1ITsFBtOvWY1FPCIIg3vWNq53VMxcOxdspNT0gAcK0Nk96tNUE/lPUQY4vZTVRte56Nq7skq6MXsQOnZ+l62tedDrC0NsBlx1SedUilFJFTwNa+/OPMNG5kgc51wNi9VFeySItYzK47bK08m1lc2wXlDpOnLyBp5zU9VIgYnNnkyDd5q0wen5OLlDtd5K4RWq3SCJBEgix++ti/Jpg4R3NyqkcN6ew+oiNLQ1HKxa7RtWQxKl5Ga42HZ91YrJnpeUZl3WmiUPHA88TVaFbjllnnsFBoaxAmjlne9rzq3YNxCs4JYaeNj2N0doTvBXJaNmuzjBUElxbClBL2nPN1qAkUqVDfpkaE1jrFMynksdA61xwK4zwSVUVwLlpNj9Q9dij7kXi+TOYHD3FZz+yrxurYew7I719JyrczfiHio2GVvIPyP+E+HretYSqsZ1atfsESCJBEgiQRfK0gggioOoMF8IvtWaX7u2lhSXWEkJWaFKfBVqCncDnlspF7QVZkBZIdnks5idCIiJIht4cV83Fu8H3FuvpJSg96qvSUc6qrqB669cfa+q5NoZGdvkvmGUXKvMko2cd5WmpSAKDIDdFCtIBZfUF9SCJBEgiQRIIs35Qbyc4TLNHoJPdCNqh4I4A68erO7w6ky/wAr9u78rOYrXZjyLDpv/C8LnyIa7q9VpbqSJZxaQUAmorrkrcFUqK61j1WyGTmM1APOG/1xXnD4RFz5NC4c0nZ/vhdSkk3NNfKG50lyW5pSitRqK7MJ1qfF3gU4x3mB+R0GjrjT15qVG2ojzsqDdljr68lS7vWUqZfQ0NDms7kjU+4cSItaicQxlx7OtUlJTGeUMHb1LbGmwlISkUSkAADYBkBGWJJNytqAGiwX3HxfUgiQRIIom81jCaYU3osdJB3KHuOh64kUs5hkDt29RaymFREWHbu61lllzYYcLcylamgolbQNKrTkKjQ57K7t0X8sZkbniIvuPQsvBLyL+TmBy31HT91dX7UaU1KzMytbFFqU2hqpSUg0AUKeLTPLJRGVYqmwvD3xRjNoLkq6dOx0cc0pLdTYD16uq1eS775U5NBnC0sleGoxJSfCUkabzStKndE+lqowBEXXI06FWVtHKS6cNsDrbeu+5N7eaow+rueiFnwPsq+zuOzq05V1DmvJHt3jj+1Iw3EclopTpuPD9eS0kGKNaNfsESCJBEgiQRIIkESCJBEgiQRIIkEVGvte7AFMS6unotY8HelJ8bednXpa0NDm/kk2bhx/SpMSxHIDFEdd54ftUy7ksw4+lMwvA2a56VOwE+COPCLSpfI2MmMXKpqOOJ8oEpsFe/4WTqw8t7mVjJDycbZ4oUlNR1dtNsU/81R/IwDMOGh7VffwUv8AG8nKdx1HYVT7wWlSssw8tyWqCkK2HxATmUjYDu4VNnTQ/wDLI2zvWvWqern/AOGJ12etOpX25Fg/JmcSx3VyhV9kbEfHieEVFdU8s+w2DYr3DaTkI7u+I7fwrJEJWKQRIIkESCJBFSr/AF2edBmGh3RI6aR4SRtH2gPOOoRaYfV5Dyb9h2dH6VNilDyg5Vg5w29P7Cq1jTCJhHyZ9QCggpllqOSVEg4T10AB2AU2xPnY6F3KxjfzhxVZTSNnbyMp1tzSdxVkt111pUm8UgzhBaW0DXnE0OtNlc/7uEQYGseJGX5m0HgrKpc+MxSW/k2EcVDXhumUdJiilJSkvMhWJSCRqNCU1rs9Wkqmrs2knYeP7UKrw4t50W22o3j9L5upfFcvRt2q2dB4yOrenh5t0faugbLzmaO8D+15ocTdDZkmrfELTZGdbeQFtrCknaPYdx4GKJ8bmHK4WK00cjJG5mG4XRHhe0giQRIIkESCJBEgiQRIIvN99KElS1BKRmSTQDrMfQ0uNhtXlzg0XcbBZ3eq+5cq1LEpRopzQngnxRx16tt1SYdl58u3h+Vnq7FS67IdnH8KluS6khJUlSQrNJIIBG8Hb2Rah7SSAdipSxzQCRodi0qReZmpVlS2mSyhJQ9U4S0UjvkkZ0O4UPSGesUEjZIZnAONzs6Vp4nRVEDS5oyjQ7rW4KuW1bLSWPk8u4XmljIOo6TNDolRpsrQUy3xOgp3uk5SQZSOG9VtTVRti5KI5mnju9eC7+T+7WIiZdHRGbSTtPjngNnHPYK88Rq7Dkmdv4/K74VQ3PLSDq/P4WjRSLQpBEgiQRIIkESCJBFnt97o0xTEunLVxsbN6kjdvHbFzQ13/HJ2FUGJYbtliHWPuFEXWt5phKsbaQ6Eq5p7DiNSO9UK8AAesbTEirpXyEZTpcXCiUNZHE0hws4A2NvAroukwoKXaEw4pLaKnFXNxR2cRXKm00Gwx4rHCwpoxqfBdKBrsxq5XWA8V8PMsz4ddbQWHW0KcXtQoDTTMKIrU02bax9a6SlLWOOZpNhx/wBL45kVaHPYMrgCTwP7UDZlpPSygtpSkV9FQG8HIj2RNlijmGVwv5qvhnlgOZhtfuKvti8oDS6JmE82rxhUoPvT6+uKefDHt1j1Hir6mxiN+kosfD9K4S0yhxOJCkqSdqSCPVFa5rmmzhZW7HteLtNwvWPK9JBEgiQRIIkEXw64EiqiABqSaDzx9AJNgvhIAuVVbZv4w1VLXdl8MkD+7b2V64sIcNlfq/QeKq6jFoY9Gc4+HrqVBtW2ZicWAtRNTRDackgnIUG08TUxcRU8VO24HWVQT1U1U4Bx6gpez7DZl32vlT7WIKGNnM0qDhxK077DUaUrnSIslTJLG7kmm24qZDRxQStMzxe+o8vspmZsxmZd5t6eU66sqLaGu8QACdBUCg3kViKyaSFmZkdgNpO0+SmvginkySS5idgGweYVOkrUXLh9pOFSXAUKrmKg0xDsr5xui0khbMWPOhGv6VNHUOgzxjUHT9qauZdMvkOvCjI0G1Z/Tx2xFra0RjIz4vL9qbh2HGU8pIOb5/pailIAoBQDQCKDatOBZfsESCJBEgiQRIIkESCJBFSL23KDlXpYAL1U3oFcU7lcNDw22tHiGTmSbOKpa/CxJeSLbw4/tUKZnHsAYWpWBtRIQrLCduWvZsqd8W7Y483KNGp3qgklly8k46DcrJdZ9uWlX5hzC4XO5JaqM9ahW4HPUaDiIg1bXzTNjbpbW/r1dWdC9lPTvlfrfS3r1ZR79oTFoOoZ6IFeghIolIA1O3If9COzYoqRhk38d5Ud001c8R7BuG4Lqfuq2StuXmQ7MNglTZQQDTUJVpUbs+yOba14s6RlmnYV1dh0ZuyJ93jaFBSwfaSHkc6hJ0WnEAaGlKjLXZExxikOR1ieCgsE8Y5RtwOIU3I38mkZKKHB9pND5009dYiPwyF2zRTY8YqGfFY+uhTUvykDw2CPJXX1ED2xFdhJ/wAXKYzHG/5M7iuxHKLLbW3h2JP545nCpeI8fwuwxqDgfD8r9VyiS2xt4/2p/XHwYVNxHrsQ41BwPh+VyTHKQjwGFHylgewGOjcJd/k5cnY4z/Fih53lAmV94ENjgKnzqy9USmYZC34rlRJMZnd8IAUKVzM2qlXXla0zIHZon1RKtDANzVCJqKl1tXFSF2bsGaS6rFTm8sFM1KpWlT3u7QxwqqzkS0W271IosPM7XOJtbd0qaC2RKtTMsyEpl3wXkEVcoMqlRz0NaaZ8Ii2k5Z0Urrlw04KdeIQNlhbYNdqN/r1uXlbF3233TMtzDQl3DiWVKopPjADaeBoQco9QVTomck5hzDYvFRRMmk5drxkOpURNXgwBbUohLaCSkOBNHVIrkCrX36baxJZS5rPmNzw3KJJW5bxwCw47yFNXTuQVUdmhROqWjqeK9w+zrv3GNV4jbmRbeP4/KmUOFXtJN3fn8LRUpAFAKAaARSLQjRfsESCJBEgiQRIIkESCJBEgiQRQt4bsszQqoYXNjideo+MOB7KRKp6uSA6ajgodVQxVA52h4rMrdu0/Kmq04kbHE5p7fFPX64vqerjm0B14etqzNVQTU+pFxxHrRfdzrVRLTIW53hSUkgVpWmdOyPNbC6WLK3avuHVDYJsz9mxTljNMyRceEw3MPLBQyhs1JKjqraCTTXTPWsQ5nSVADMha0aklWFO2KlLpM4c46ADpUlas8iWS3LomuacZb6SS3iS4SK0O4mhP90cIo3TEyOZcOPGxCkzStga2JsmUtHC4Kr9zbPTNvvrdbC0hBVhHRGJSsgKEU0NIm1spgja1htr5Kuw6FtTK90guLbOkrpXdlt1wIDTsrhBW6XFBSQgeKa5mu0mlAY5iscxty4O3C2hv0rs7D45H5Q0stqb6i3QuJmwZaYUESj6yvEAUuppVO1YIpkBspXqjs6qmiF5m6dC4No6eY5YH69PDivX9mWHOdblphS32gSUqRQKoaHCevLbqOuPHtkrMrpG2aV693wvzMifdzeK6Jy6DaWmnm1qWCELdQaV5tVKqTQVFM/8AwjwyvcXuY4W2gda6PwyMMbIw32EjoK7XrIalBOPIbStTRQlpK+kEhSUEqodc1H0Y5id85jY51r3vbt/C7GmjphLK1ty21r9mviu27tpIW0iaKENrDnMulAoFBRThJHAqSa7OlvjjUwua8xA3Frj13rvSVDXsE5Fjext0/wCx4rntW8KJZ0pKCl4PpU4UjorRSmPyig6bxHuGldMy97tsbdB4d/guc9a2B+UizswvwI49o8VEuXhal3poy6edS8QRirgFa4qpIqrMmmmRiSKR80bBJpl7+hRHVsUEkhiGbN3dOihpCyn511Sm0DpKJUqmFAJz1pTsFTEqSaOnYA4/cqFFTzVTyWjbv2BaNdy57UtRau6O+MRknyRs69eqKWprnzaDQLRUmGxwc46u4/hWSIKsUgiQRIIkESCJBEgiQRIIkESCJBEgi/FCuR0giq9s3Gl3qqb7iv7I6J60/CkT4cRlj0dqPHvVZUYVDLq3mno2dyptoXOm2DiQnnAk1CmjmCNDTvq9VYtI6+CUWdp1qmlwyohOZutuG1QM684palOlRcPfYtdKZ9kS42ta0BmxQJXPc8mTb0qZu5bLLLT7TqHCHgElTZTUJoRTpdZiLVU8kj2vYRzeKm0dVFFG9jwedwXfZVryzbjjfOPKl3mcBW5mpB6WVB4NFbNpjjLBM9gdYBzTew2HZ+FIhqYGPczMS1wtc7R+tV8WWqXkXm3RMJeqrCoISckFJqo121w5dcfZeVqWFmTL18V5g5GkkDw/NrbThx8l22e7Kybr0ymYS7iSoNNpBxdI4qK3UpT/ANSOUgmqGNiLLWtc7l3idT00j5g+972A26rkVeUNokltqq40hSHUUNCjoihNKaJqN2UdfYy90jXDQm4PSuRrwxkTmHUCxHR6C+7SviPlCltIxsuNhDjbgoFUxZihNMjTz5aR5ioDyQa82INwQk2KDli5gu0ixBURalvF1tLDTSGWcVcCKkqVvJOvm90SYqUMcZHuzHiVEnrDIwRRtyt4DiumXu7Ozasa0qz8N4kZdR6VOoR4dVU8Ayt7guraGrqXZn95Vtse4DLdFPKLqt2iPNqe004RXTYnI/Rmg8Va0+DxR6yc4+CtrTSUgJSAlI0AFAOoCK4kk3Ktg0NFgvuPi+pBEgiQRIIkESCJBEgiQRIIkESCJBEgiQRIIkEXPNyLboo42hY+0kH2x7ZI5hu02XN8TJBZ4B61Bzdx5NeiFIP2FH2Go9US2YjO3ffrUJ+F0zv8bdSi3uTdrwXnB5QSfZSO7cVfvaFGdgkW5xXIrk2VsmEnrbI/PHUYsN7fH9LgcDO5/h+1+Dk2V9YTT7s/rh72H0+P6T3Gfr8P2upnk3b8N9Z8lIHtJjm7Fn7mrs3BIx8Tj671Jytw5ROqVr8pR/LSODsSndsNlIZhNM3aL9ZU5JWWyz/KaQjilIB8+piI+V7/AIjdTo4I4/gaAuuOa6pBEgiQRIIkESCJBEgiQRIIkESCJBEgiQRIIkESCJBEgiQRIIkESCJBEgiQRIIkESCJBEgiQRIIkESCJBEgiQRf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1844667" y="1729678"/>
            <a:ext cx="733280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CHƯƠNG 4: </a:t>
            </a:r>
            <a:r>
              <a:rPr lang="en-US" sz="3000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QUẢN LÝ THỜI GIAN VÀ TIẾN ĐỘ DỰ ÁN</a:t>
            </a:r>
            <a:endParaRPr lang="en-GB" sz="3000" b="1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(PROJECT TIME MANAGEMENT)</a:t>
            </a:r>
            <a:endParaRPr lang="en-GB" sz="28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AutoShape 4" descr="Kết quả hình ảnh cho dấu chấm hỏi đẹp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6" descr="Kết quả hình ảnh cho dấu chấm hỏi đẹp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2" name="Picture 8" descr="http://image.tailieu.vn/template/thumbnail/2013/20130724/907/thumb/661x347/907__3852-slide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492" y="3505200"/>
            <a:ext cx="3047999" cy="2876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WIN7\Documents\Desktop\images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877" y="4267200"/>
            <a:ext cx="295275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Káº¿t quáº£ hÃ¬nh áº£nh cho logo cao dang ly tu tron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6" descr="Káº¿t quáº£ hÃ¬nh áº£nh cho logo cao dang ly tu trong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8" descr="Káº¿t quáº£ hÃ¬nh áº£nh cho logo cao dang ly tu trong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AutoShape 10" descr="Káº¿t quáº£ hÃ¬nh áº£nh cho logo cao dang ly tu trong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5" name="Picture 11" descr="C:\Users\ADMIN\Searches\Pictures\image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" y="7938"/>
            <a:ext cx="1859093" cy="1721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465313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0" y="152400"/>
            <a:ext cx="6705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4.1 TIẾN ĐỘ DỰ ÁN, TÁC </a:t>
            </a:r>
            <a:r>
              <a:rPr lang="en-US" sz="3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DỤNG CỦA </a:t>
            </a:r>
            <a:r>
              <a:rPr 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LẬP TIẾN ĐỘ DỰ ÁN</a:t>
            </a:r>
            <a:r>
              <a:rPr lang="en-US" sz="3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GB" smtClean="0"/>
              <a:pPr/>
              <a:t>3</a:t>
            </a:fld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981200" y="1752600"/>
            <a:ext cx="7162800" cy="579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endParaRPr lang="en-GB" sz="24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81200" y="1963235"/>
            <a:ext cx="51816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4.1.1. Tiến độ dự án</a:t>
            </a:r>
            <a:endParaRPr lang="en-GB" sz="3000" b="1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81200" y="2591214"/>
            <a:ext cx="6934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Tiến độ dự án là một bản kế hoạch cho </a:t>
            </a:r>
            <a:r>
              <a:rPr lang="en-US" sz="3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biết:</a:t>
            </a:r>
          </a:p>
          <a:p>
            <a:pPr algn="just"/>
            <a:r>
              <a:rPr lang="en-US" sz="3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endParaRPr lang="en-GB" sz="30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kiểm tra (checking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1246" y="3001577"/>
            <a:ext cx="1361213" cy="286324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152460" y="3232868"/>
            <a:ext cx="552969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 công việc cần thực hiện </a:t>
            </a:r>
          </a:p>
          <a:p>
            <a:pPr algn="just"/>
            <a:r>
              <a:rPr lang="en-US" sz="3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 khoảng thời gian cụ thể.</a:t>
            </a:r>
          </a:p>
          <a:p>
            <a:pPr algn="just"/>
            <a:r>
              <a:rPr lang="en-US" sz="3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 tự thực hiện</a:t>
            </a:r>
          </a:p>
          <a:p>
            <a:pPr algn="just"/>
            <a:r>
              <a:rPr lang="en-US" sz="3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Mối quan hệ giữa các công việc.</a:t>
            </a:r>
          </a:p>
          <a:p>
            <a:endParaRPr lang="en-GB" sz="3000"/>
          </a:p>
        </p:txBody>
      </p:sp>
      <p:sp>
        <p:nvSpPr>
          <p:cNvPr id="11" name="TextBox 10"/>
          <p:cNvSpPr txBox="1"/>
          <p:nvPr/>
        </p:nvSpPr>
        <p:spPr>
          <a:xfrm>
            <a:off x="1791247" y="5565338"/>
            <a:ext cx="7124153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 tiến độ dự án là lên </a:t>
            </a:r>
            <a:r>
              <a:rPr lang="en-US" sz="3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 lịch </a:t>
            </a:r>
            <a:r>
              <a:rPr lang="en-US" sz="3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 cụ thể để thực hiện các công việc dự án</a:t>
            </a:r>
            <a:endParaRPr lang="en-GB" sz="30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577286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228600"/>
            <a:ext cx="7315200" cy="1143000"/>
          </a:xfrm>
        </p:spPr>
        <p:txBody>
          <a:bodyPr>
            <a:normAutofit/>
          </a:bodyPr>
          <a:lstStyle/>
          <a:p>
            <a:pPr algn="ctr"/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4.1 TIẾN ĐỘ DỰ ÁN, TÁC </a:t>
            </a:r>
            <a:r>
              <a:rPr lang="en-US" sz="28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br>
              <a:rPr lang="en-US" sz="28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CỦA LẬP TIẾN ĐỘ DỰ ÁN</a:t>
            </a:r>
            <a:endParaRPr lang="en-US" sz="3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981200" y="1828800"/>
            <a:ext cx="59436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4.1.2 Tác dụng của tiến độ dự án</a:t>
            </a:r>
            <a:endParaRPr lang="en-GB" sz="30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62305" y="4755434"/>
            <a:ext cx="6781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00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Xác định những </a:t>
            </a:r>
            <a:r>
              <a:rPr lang="en-US" sz="3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việc </a:t>
            </a:r>
            <a:r>
              <a:rPr lang="en-US" sz="3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găng</a:t>
            </a:r>
            <a:r>
              <a:rPr lang="en-US" sz="3000" b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3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 </a:t>
            </a:r>
            <a:r>
              <a:rPr lang="en-US" sz="3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găng.</a:t>
            </a:r>
          </a:p>
          <a:p>
            <a:endParaRPr lang="en-GB" sz="30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62305" y="2382798"/>
            <a:ext cx="6553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Xác định ngày bắt đầu, ngày kết thúc của công việc</a:t>
            </a:r>
            <a:r>
              <a:rPr lang="en-US" sz="3000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3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dự án, thời gian hoàn </a:t>
            </a:r>
            <a:r>
              <a:rPr lang="en-US" sz="3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 dự </a:t>
            </a:r>
            <a:r>
              <a:rPr lang="en-US" sz="3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án.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186940" y="3474031"/>
            <a:ext cx="6553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0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Phản ánh mối quan hệ tương tác giữa các công việc.</a:t>
            </a:r>
          </a:p>
        </p:txBody>
      </p:sp>
      <p:pic>
        <p:nvPicPr>
          <p:cNvPr id="17" name="Picture 16" descr="yêu cầu chung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70" y="2549807"/>
            <a:ext cx="1508759" cy="25145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Picture 17" descr="copyright_checkmark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857250" y="3468353"/>
            <a:ext cx="362186" cy="360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653133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L 0.10313 -0.12083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56" y="-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11111E-6 L 0.10001 0.08889 " pathEditMode="relative" ptsTypes="AA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L 0.11146 0.25695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73" y="12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228600"/>
            <a:ext cx="7315200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4.1 TIẾN ĐỘ DỰ ÁN, TÁC DỤNG</a:t>
            </a:r>
            <a:br>
              <a:rPr 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 CỦA LẬP TIẾN ĐỘ DỰ ÁN</a:t>
            </a:r>
            <a:endParaRPr lang="en-US" sz="3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21658" y="4876800"/>
            <a:ext cx="7315200" cy="15456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0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3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dự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dự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endParaRPr lang="en-GB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30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2209800" y="2087880"/>
            <a:ext cx="6858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Cung cấp thông tin giúp cho việc điều hòa nguồn lực.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095500" y="3579095"/>
            <a:ext cx="7086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soát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dự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GB" sz="3000" dirty="0"/>
          </a:p>
        </p:txBody>
      </p:sp>
      <p:pic>
        <p:nvPicPr>
          <p:cNvPr id="7" name="Picture 6" descr="yêu cầu chung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70" y="2549807"/>
            <a:ext cx="1508759" cy="25145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 descr="copyright_checkmark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857250" y="3468353"/>
            <a:ext cx="362186" cy="360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653133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46 0.0125 L 0.11146 -0.15416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00" y="-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L 0.11146 0.06806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73" y="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11111E-6 L 0.10834 0.25556 " pathEditMode="relative" ptsTypes="AA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0" y="457200"/>
            <a:ext cx="62484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1905000" y="2286000"/>
            <a:ext cx="7239000" cy="1142999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sz="3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 hiện tiến trình </a:t>
            </a:r>
            <a:r>
              <a:rPr lang="en-US" sz="3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 </a:t>
            </a:r>
            <a:r>
              <a:rPr lang="en-US" sz="3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 các công việc của dự án theo trình tự thời gian.</a:t>
            </a:r>
            <a:endParaRPr lang="en-GB" sz="30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300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GB" smtClean="0"/>
              <a:pPr/>
              <a:t>6</a:t>
            </a:fld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905000" y="304800"/>
            <a:ext cx="72390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4.2 CÁC SƠ ĐỒ THỂ HIỆN </a:t>
            </a:r>
            <a:endParaRPr lang="en-US" sz="30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TIẾN </a:t>
            </a:r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 DỰ ÁN</a:t>
            </a:r>
            <a:endParaRPr lang="en-GB" sz="3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1889342" y="1727537"/>
            <a:ext cx="71022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4.2.1 Biểu đồ Gantt - Sơ đồ ngang</a:t>
            </a:r>
            <a:endParaRPr lang="en-GB" sz="30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30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6" descr="Kết quả hình ảnh cho HENRY GANT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5600"/>
            <a:ext cx="1828800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480" y="3703320"/>
            <a:ext cx="6899060" cy="2545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4513080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0" y="228600"/>
            <a:ext cx="69342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3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3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3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3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3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4.2 </a:t>
            </a:r>
            <a:r>
              <a:rPr lang="en-US" sz="3300" b="1">
                <a:latin typeface="Times New Roman" panose="02020603050405020304" pitchFamily="18" charset="0"/>
                <a:cs typeface="Times New Roman" panose="02020603050405020304" pitchFamily="18" charset="0"/>
              </a:rPr>
              <a:t>CÁC SƠ ĐỒ THỂ HIỆN </a:t>
            </a:r>
            <a:br>
              <a:rPr lang="en-US" sz="33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300" b="1">
                <a:latin typeface="Times New Roman" panose="02020603050405020304" pitchFamily="18" charset="0"/>
                <a:cs typeface="Times New Roman" panose="02020603050405020304" pitchFamily="18" charset="0"/>
              </a:rPr>
              <a:t>TIẾN ĐỘ DỰ ÁN</a:t>
            </a:r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/>
              <a:t/>
            </a:r>
            <a:br>
              <a:rPr lang="en-GB"/>
            </a:b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GB" smtClean="0"/>
              <a:pPr/>
              <a:t>7</a:t>
            </a:fld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752600" y="1752600"/>
            <a:ext cx="73914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7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Mối quan hệ giữa các công việc trong biểu đồ </a:t>
            </a:r>
            <a:r>
              <a:rPr lang="en-US" sz="27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Gantt</a:t>
            </a:r>
            <a:endParaRPr lang="en-GB" sz="27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057400" y="2273885"/>
            <a:ext cx="379783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3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Mối </a:t>
            </a:r>
            <a:r>
              <a:rPr lang="en-US" sz="3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 hệ tuần tự </a:t>
            </a:r>
            <a:endParaRPr lang="en-GB" sz="30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2411337"/>
              </p:ext>
            </p:extLst>
          </p:nvPr>
        </p:nvGraphicFramePr>
        <p:xfrm>
          <a:off x="1905000" y="3124200"/>
          <a:ext cx="7086600" cy="2743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71650"/>
                <a:gridCol w="1771650"/>
                <a:gridCol w="1771650"/>
                <a:gridCol w="1771650"/>
              </a:tblGrid>
              <a:tr h="6858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0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Công</a:t>
                      </a:r>
                      <a:r>
                        <a:rPr lang="en-US" sz="30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30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việc</a:t>
                      </a:r>
                      <a:endParaRPr lang="en-GB" sz="30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0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Tuần</a:t>
                      </a:r>
                      <a:r>
                        <a:rPr lang="en-US" sz="30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1</a:t>
                      </a:r>
                      <a:endParaRPr lang="en-GB" sz="30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0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Tuần 2</a:t>
                      </a:r>
                      <a:endParaRPr lang="en-GB" sz="3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0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Tuần 3</a:t>
                      </a:r>
                      <a:endParaRPr lang="en-GB" sz="3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858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en-GB" sz="30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</a:t>
                      </a:r>
                      <a:endParaRPr lang="en-GB" sz="30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</a:t>
                      </a:r>
                      <a:endParaRPr lang="en-GB" sz="30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AutoShape 2" descr="Kết quả hình ảnh cho HENRY GANT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4" descr="Kết quả hình ảnh cho HENRY GANT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4" descr="Kết quả hình ảnh cho HENRY GANT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66875"/>
            <a:ext cx="1752600" cy="206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Straight Connector 12"/>
          <p:cNvCxnSpPr/>
          <p:nvPr/>
        </p:nvCxnSpPr>
        <p:spPr>
          <a:xfrm>
            <a:off x="3733800" y="4114800"/>
            <a:ext cx="17145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448300" y="4800600"/>
            <a:ext cx="17907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7239000" y="5562600"/>
            <a:ext cx="17526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9244332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24100" y="152400"/>
            <a:ext cx="6248400" cy="1143000"/>
          </a:xfrm>
        </p:spPr>
        <p:txBody>
          <a:bodyPr>
            <a:normAutofit/>
          </a:bodyPr>
          <a:lstStyle/>
          <a:p>
            <a:pPr algn="ctr"/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4.2 CÁC SƠ ĐỒ THỂ HIỆN </a:t>
            </a:r>
            <a:b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TIẾN ĐỘ DỰ ÁN</a:t>
            </a:r>
            <a:endParaRPr lang="en-GB" sz="30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0" y="2260431"/>
            <a:ext cx="6248400" cy="68580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sz="3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Mối quan hệ song song</a:t>
            </a:r>
            <a:endParaRPr lang="en-GB" sz="30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GB" smtClean="0"/>
              <a:pPr/>
              <a:t>8</a:t>
            </a:fld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752600" y="1752600"/>
            <a:ext cx="73914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7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Mối quan hệ giữa các công việc trong biểu đồ </a:t>
            </a:r>
            <a:r>
              <a:rPr lang="en-US" sz="27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Gantt</a:t>
            </a:r>
            <a:endParaRPr lang="en-GB" sz="27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3651348"/>
              </p:ext>
            </p:extLst>
          </p:nvPr>
        </p:nvGraphicFramePr>
        <p:xfrm>
          <a:off x="1905000" y="3124200"/>
          <a:ext cx="7086600" cy="2743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71650"/>
                <a:gridCol w="1771650"/>
                <a:gridCol w="1771650"/>
                <a:gridCol w="1771650"/>
              </a:tblGrid>
              <a:tr h="6858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0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Công</a:t>
                      </a:r>
                      <a:r>
                        <a:rPr lang="en-US" sz="30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30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việc</a:t>
                      </a:r>
                      <a:endParaRPr lang="en-GB" sz="30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0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Tuần 1</a:t>
                      </a:r>
                      <a:endParaRPr lang="en-GB" sz="3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0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Tuần 2</a:t>
                      </a:r>
                      <a:endParaRPr lang="en-GB" sz="3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0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Tuần 3</a:t>
                      </a:r>
                      <a:endParaRPr lang="en-GB" sz="3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858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en-GB" sz="30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</a:t>
                      </a:r>
                      <a:endParaRPr lang="en-GB" sz="30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</a:t>
                      </a:r>
                      <a:endParaRPr lang="en-GB" sz="30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9" name="Straight Connector 8"/>
          <p:cNvCxnSpPr/>
          <p:nvPr/>
        </p:nvCxnSpPr>
        <p:spPr>
          <a:xfrm>
            <a:off x="3657600" y="4114800"/>
            <a:ext cx="51816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657600" y="4800600"/>
            <a:ext cx="35052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657600" y="5486400"/>
            <a:ext cx="17907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4" descr="Kết quả hình ảnh cho HENRY GANT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" y="1722120"/>
            <a:ext cx="1752600" cy="206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6873321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24100" y="152400"/>
            <a:ext cx="6248400" cy="1143000"/>
          </a:xfrm>
        </p:spPr>
        <p:txBody>
          <a:bodyPr>
            <a:normAutofit/>
          </a:bodyPr>
          <a:lstStyle/>
          <a:p>
            <a:pPr algn="ctr"/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4.2 CÁC SƠ ĐỒ THỂ HIỆN </a:t>
            </a:r>
            <a:b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TIẾN ĐỘ DỰ ÁN</a:t>
            </a:r>
            <a:endParaRPr lang="en-GB" sz="30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0" y="2260431"/>
            <a:ext cx="6248400" cy="68580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sz="3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Mối quan </a:t>
            </a:r>
            <a:r>
              <a:rPr lang="en-US" sz="3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 dây chuyền</a:t>
            </a:r>
            <a:endParaRPr lang="en-GB" sz="30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GB" smtClean="0"/>
              <a:pPr/>
              <a:t>9</a:t>
            </a:fld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752600" y="1752600"/>
            <a:ext cx="73914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7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Mối quan hệ giữa các công việc trong biểu đồ </a:t>
            </a:r>
            <a:r>
              <a:rPr lang="en-US" sz="27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Gantt</a:t>
            </a:r>
            <a:endParaRPr lang="en-GB" sz="27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815541"/>
              </p:ext>
            </p:extLst>
          </p:nvPr>
        </p:nvGraphicFramePr>
        <p:xfrm>
          <a:off x="1981200" y="2770822"/>
          <a:ext cx="7010400" cy="4114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2080"/>
                <a:gridCol w="1402080"/>
                <a:gridCol w="1402080"/>
                <a:gridCol w="1402080"/>
                <a:gridCol w="1402080"/>
              </a:tblGrid>
              <a:tr h="131159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0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Công</a:t>
                      </a:r>
                      <a:r>
                        <a:rPr lang="en-US" sz="30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30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việc</a:t>
                      </a:r>
                      <a:endParaRPr lang="en-GB" sz="30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0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Tuần</a:t>
                      </a:r>
                      <a:r>
                        <a:rPr lang="en-US" sz="30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1</a:t>
                      </a:r>
                      <a:endParaRPr lang="en-GB" sz="30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0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Tuần 2</a:t>
                      </a:r>
                      <a:endParaRPr lang="en-GB" sz="3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0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Tuần 3</a:t>
                      </a:r>
                      <a:endParaRPr lang="en-GB" sz="3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00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Tuần</a:t>
                      </a:r>
                      <a:r>
                        <a:rPr lang="en-US" sz="3000" baseline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4</a:t>
                      </a:r>
                      <a:endParaRPr lang="en-GB" sz="3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5579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en-GB" sz="30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65579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</a:t>
                      </a:r>
                      <a:endParaRPr lang="en-GB" sz="30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65579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</a:t>
                      </a:r>
                      <a:endParaRPr lang="en-GB" sz="30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65579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</a:t>
                      </a:r>
                      <a:endParaRPr lang="en-GB" sz="30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9" name="Straight Connector 8"/>
          <p:cNvCxnSpPr/>
          <p:nvPr/>
        </p:nvCxnSpPr>
        <p:spPr>
          <a:xfrm>
            <a:off x="4724400" y="5105400"/>
            <a:ext cx="32004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276600" y="4419600"/>
            <a:ext cx="28956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096000" y="5791200"/>
            <a:ext cx="19812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4" descr="Kết quả hình ảnh cho HENRY GANT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" y="1722120"/>
            <a:ext cx="1752600" cy="206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Straight Connector 15"/>
          <p:cNvCxnSpPr/>
          <p:nvPr/>
        </p:nvCxnSpPr>
        <p:spPr>
          <a:xfrm>
            <a:off x="7482840" y="6553200"/>
            <a:ext cx="15240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0003947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4.2 CÁC SƠ ĐỒ THỂ HIỆN </a:t>
            </a:r>
            <a:b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TIẾN ĐỘ DỰ ÁN</a:t>
            </a:r>
            <a:endParaRPr lang="en-GB" sz="30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1752600"/>
            <a:ext cx="6248400" cy="914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000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Ưu nhược điểm </a:t>
            </a:r>
            <a:r>
              <a:rPr lang="en-US" sz="3000" b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Sơ đồ Gantt</a:t>
            </a:r>
            <a:endParaRPr lang="en-GB" sz="3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Knowledge Management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GB" smtClean="0"/>
              <a:pPr/>
              <a:t>10</a:t>
            </a:fld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667000" y="2453640"/>
            <a:ext cx="1600200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Ưu điểm</a:t>
            </a:r>
            <a:endParaRPr lang="en-GB" sz="20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134100" y="2514600"/>
            <a:ext cx="1600200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Nhược </a:t>
            </a:r>
            <a:r>
              <a:rPr lang="en-US" sz="20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endParaRPr lang="en-GB" sz="20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286000" y="2895600"/>
            <a:ext cx="2743200" cy="350915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Dễ xây dựng </a:t>
            </a:r>
            <a:endParaRPr lang="en-US" sz="2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Dễ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nhận biết công việc và thời gian thực hiện của các công tác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ổng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thời gian thực hiện của các công việc (đường Gantt)</a:t>
            </a:r>
            <a:endParaRPr lang="en-GB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ctr">
              <a:buFont typeface="Wingdings" panose="05000000000000000000" pitchFamily="2" charset="2"/>
              <a:buChar char="ü"/>
            </a:pPr>
            <a:endParaRPr lang="en-GB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562600" y="2971800"/>
            <a:ext cx="2743200" cy="350915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Đối với dự án phức tạp gồm nhiều công việc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GB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Gantt chưa </a:t>
            </a:r>
            <a:r>
              <a:rPr lang="en-GB" sz="2000">
                <a:latin typeface="Times New Roman" panose="02020603050405020304" pitchFamily="18" charset="0"/>
                <a:cs typeface="Times New Roman" panose="02020603050405020304" pitchFamily="18" charset="0"/>
              </a:rPr>
              <a:t>thể hiện tốt các mối quan hệ của các công việc trong thời gian thực hiện dự án</a:t>
            </a:r>
          </a:p>
        </p:txBody>
      </p:sp>
    </p:spTree>
    <p:extLst>
      <p:ext uri="{BB962C8B-B14F-4D97-AF65-F5344CB8AC3E}">
        <p14:creationId xmlns:p14="http://schemas.microsoft.com/office/powerpoint/2010/main" val="514142509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4.2 CÁC SƠ ĐỒ THỂ HIỆN </a:t>
            </a:r>
            <a:b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TIẾN ĐỘ DỰ ÁN</a:t>
            </a:r>
            <a:endParaRPr lang="en-GB" sz="30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1676400"/>
            <a:ext cx="7315200" cy="34290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en-US" sz="3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30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lắp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môi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nơi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giấy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Quality Paper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đang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. </a:t>
            </a:r>
            <a:r>
              <a:rPr lang="en-US" sz="30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Gantt </a:t>
            </a:r>
            <a:r>
              <a:rPr lang="en-US" sz="30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dự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3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GB" smtClean="0"/>
              <a:pPr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1168996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Knowledge Management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GB" smtClean="0"/>
              <a:pPr/>
              <a:t>12</a:t>
            </a:fld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4794574"/>
              </p:ext>
            </p:extLst>
          </p:nvPr>
        </p:nvGraphicFramePr>
        <p:xfrm>
          <a:off x="1905001" y="1676400"/>
          <a:ext cx="7239000" cy="52608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93044"/>
                <a:gridCol w="1960562"/>
                <a:gridCol w="1975252"/>
                <a:gridCol w="1810142"/>
              </a:tblGrid>
              <a:tr h="68412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15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việc</a:t>
                      </a:r>
                      <a:endParaRPr lang="en-GB" sz="15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NỘI DUNG</a:t>
                      </a:r>
                      <a:endParaRPr lang="en-GB" sz="15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 VIỆC TRƯỚC</a:t>
                      </a:r>
                      <a:endParaRPr lang="en-GB" sz="15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 GIAN</a:t>
                      </a:r>
                      <a:endParaRPr lang="en-GB" sz="15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(TUẦN)</a:t>
                      </a:r>
                      <a:endParaRPr lang="en-GB" sz="15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</a:tr>
              <a:tr h="34206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GB" sz="15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Xây dựng nhà</a:t>
                      </a:r>
                      <a:endParaRPr lang="en-GB" sz="15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GB" sz="15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5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</a:tr>
              <a:tr h="61060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GB" sz="15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Sửa chữa thiết bị cũ</a:t>
                      </a:r>
                      <a:endParaRPr lang="en-GB" sz="15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GB" sz="15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5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</a:tr>
              <a:tr h="61060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lang="en-GB" sz="15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Xây hệ thống hút bụi</a:t>
                      </a:r>
                      <a:endParaRPr lang="en-GB" sz="15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GB" sz="15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5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</a:tr>
              <a:tr h="61060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endParaRPr lang="en-GB" sz="15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Xây tường bao quanh</a:t>
                      </a:r>
                      <a:endParaRPr lang="en-GB" sz="15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GB" sz="1500" b="1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5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</a:tr>
              <a:tr h="34206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en-GB" sz="15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Xây lò hút nhiệt</a:t>
                      </a:r>
                      <a:endParaRPr lang="en-GB" sz="15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lang="en-GB" sz="15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5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</a:tr>
              <a:tr h="68412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endParaRPr lang="en-GB" sz="15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Lắp đặt hệ thống kiểm soát</a:t>
                      </a:r>
                      <a:endParaRPr lang="en-GB" sz="15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lang="en-GB" sz="15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5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</a:tr>
              <a:tr h="61060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endParaRPr lang="en-GB" sz="15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Lắp đặt thiết bị lọc khí</a:t>
                      </a:r>
                      <a:endParaRPr lang="en-GB" sz="15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D,E</a:t>
                      </a:r>
                      <a:endParaRPr lang="en-GB" sz="15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GB" sz="15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</a:tr>
              <a:tr h="61060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endParaRPr lang="en-GB" sz="15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 b="1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Kiểm</a:t>
                      </a:r>
                      <a:r>
                        <a:rPr lang="en-US" sz="15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500" b="1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</a:t>
                      </a:r>
                      <a:r>
                        <a:rPr lang="en-US" sz="15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500" b="1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vận</a:t>
                      </a:r>
                      <a:r>
                        <a:rPr lang="en-US" sz="15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500" b="1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hành</a:t>
                      </a:r>
                      <a:r>
                        <a:rPr lang="en-US" sz="15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500" b="1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thử</a:t>
                      </a:r>
                      <a:endParaRPr lang="en-GB" sz="1500" b="1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F,G</a:t>
                      </a:r>
                      <a:endParaRPr lang="en-GB" sz="15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500" b="1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</a:tr>
            </a:tbl>
          </a:graphicData>
        </a:graphic>
      </p:graphicFrame>
      <p:sp>
        <p:nvSpPr>
          <p:cNvPr id="7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4.2 CÁC SƠ ĐỒ THỂ HIỆN </a:t>
            </a:r>
            <a:b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TIẾN ĐỘ DỰ ÁN</a:t>
            </a:r>
            <a:endParaRPr lang="en-GB" sz="3000"/>
          </a:p>
        </p:txBody>
      </p:sp>
    </p:spTree>
    <p:extLst>
      <p:ext uri="{BB962C8B-B14F-4D97-AF65-F5344CB8AC3E}">
        <p14:creationId xmlns:p14="http://schemas.microsoft.com/office/powerpoint/2010/main" val="2930935186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GB" smtClean="0"/>
              <a:pPr/>
              <a:t>13</a:t>
            </a:fld>
            <a:endParaRPr lang="en-GB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4.2 CÁC SƠ ĐỒ THỂ HIỆN </a:t>
            </a:r>
            <a:b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TIẾN ĐỘ DỰ ÁN</a:t>
            </a:r>
            <a:endParaRPr lang="en-GB" sz="3000"/>
          </a:p>
        </p:txBody>
      </p:sp>
      <p:cxnSp>
        <p:nvCxnSpPr>
          <p:cNvPr id="53" name="Straight Connector 52"/>
          <p:cNvCxnSpPr/>
          <p:nvPr/>
        </p:nvCxnSpPr>
        <p:spPr>
          <a:xfrm flipV="1">
            <a:off x="3694112" y="2787649"/>
            <a:ext cx="14288" cy="3224213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Rectangle 53"/>
          <p:cNvSpPr/>
          <p:nvPr/>
        </p:nvSpPr>
        <p:spPr>
          <a:xfrm>
            <a:off x="3189288" y="2487612"/>
            <a:ext cx="504825" cy="2190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3186112" y="2965450"/>
            <a:ext cx="849311" cy="23812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721100" y="3352800"/>
            <a:ext cx="698500" cy="2190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cxnSp>
        <p:nvCxnSpPr>
          <p:cNvPr id="58" name="Straight Connector 57"/>
          <p:cNvCxnSpPr/>
          <p:nvPr/>
        </p:nvCxnSpPr>
        <p:spPr>
          <a:xfrm flipH="1">
            <a:off x="4419600" y="3448050"/>
            <a:ext cx="0" cy="2543175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angle 58"/>
          <p:cNvSpPr/>
          <p:nvPr/>
        </p:nvSpPr>
        <p:spPr>
          <a:xfrm>
            <a:off x="4038600" y="3810000"/>
            <a:ext cx="1333500" cy="26101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cxnSp>
        <p:nvCxnSpPr>
          <p:cNvPr id="60" name="Straight Connector 59"/>
          <p:cNvCxnSpPr/>
          <p:nvPr/>
        </p:nvCxnSpPr>
        <p:spPr>
          <a:xfrm>
            <a:off x="5410200" y="3856989"/>
            <a:ext cx="0" cy="2137411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Rectangle 60"/>
          <p:cNvSpPr/>
          <p:nvPr/>
        </p:nvSpPr>
        <p:spPr>
          <a:xfrm>
            <a:off x="4481513" y="4191000"/>
            <a:ext cx="1309687" cy="25876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4419600" y="4648200"/>
            <a:ext cx="990600" cy="2286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5790406" y="5181600"/>
            <a:ext cx="1829594" cy="24765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7620000" y="5610225"/>
            <a:ext cx="762000" cy="2571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cxnSp>
        <p:nvCxnSpPr>
          <p:cNvPr id="68" name="Straight Connector 67"/>
          <p:cNvCxnSpPr/>
          <p:nvPr/>
        </p:nvCxnSpPr>
        <p:spPr>
          <a:xfrm flipH="1">
            <a:off x="3124200" y="2232085"/>
            <a:ext cx="57150" cy="37718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flipV="1">
            <a:off x="4006849" y="2992437"/>
            <a:ext cx="28575" cy="3019425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5791200" y="4411662"/>
            <a:ext cx="0" cy="1600200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>
            <a:stCxn id="64" idx="3"/>
          </p:cNvCxnSpPr>
          <p:nvPr/>
        </p:nvCxnSpPr>
        <p:spPr>
          <a:xfrm>
            <a:off x="7620000" y="5305425"/>
            <a:ext cx="0" cy="714375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8382000" y="5629275"/>
            <a:ext cx="0" cy="390525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3122613" y="5992812"/>
            <a:ext cx="5335587" cy="1905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7" name="Table 8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7670715"/>
              </p:ext>
            </p:extLst>
          </p:nvPr>
        </p:nvGraphicFramePr>
        <p:xfrm>
          <a:off x="2692082" y="5943600"/>
          <a:ext cx="5994717" cy="455676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80375"/>
                <a:gridCol w="346453"/>
                <a:gridCol w="321901"/>
                <a:gridCol w="329402"/>
                <a:gridCol w="346453"/>
                <a:gridCol w="337586"/>
                <a:gridCol w="346453"/>
                <a:gridCol w="337586"/>
                <a:gridCol w="346453"/>
                <a:gridCol w="346453"/>
                <a:gridCol w="346453"/>
                <a:gridCol w="406808"/>
                <a:gridCol w="397261"/>
                <a:gridCol w="337586"/>
                <a:gridCol w="329061"/>
                <a:gridCol w="327356"/>
                <a:gridCol w="211077"/>
              </a:tblGrid>
              <a:tr h="2095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       0</a:t>
                      </a:r>
                      <a:endParaRPr lang="en-GB" sz="11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     1</a:t>
                      </a:r>
                      <a:endParaRPr lang="en-GB" sz="11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2</a:t>
                      </a:r>
                      <a:endParaRPr lang="en-GB" sz="11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3</a:t>
                      </a:r>
                      <a:endParaRPr lang="en-GB" sz="11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4</a:t>
                      </a:r>
                      <a:endParaRPr lang="en-GB" sz="11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5</a:t>
                      </a:r>
                      <a:endParaRPr lang="en-GB" sz="11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6</a:t>
                      </a:r>
                      <a:endParaRPr lang="en-GB" sz="11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7</a:t>
                      </a:r>
                      <a:endParaRPr lang="en-GB" sz="11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8</a:t>
                      </a:r>
                      <a:endParaRPr lang="en-GB" sz="11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9</a:t>
                      </a:r>
                      <a:endParaRPr lang="en-GB" sz="11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10</a:t>
                      </a:r>
                      <a:endParaRPr lang="en-GB" sz="11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11</a:t>
                      </a:r>
                      <a:endParaRPr lang="en-GB" sz="11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1 2</a:t>
                      </a:r>
                      <a:endParaRPr lang="en-GB" sz="11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13</a:t>
                      </a:r>
                      <a:endParaRPr lang="en-GB" sz="11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14</a:t>
                      </a:r>
                      <a:endParaRPr lang="en-GB" sz="11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15</a:t>
                      </a:r>
                      <a:endParaRPr lang="en-GB" sz="11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  <p:graphicFrame>
        <p:nvGraphicFramePr>
          <p:cNvPr id="88" name="Table 8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5995544"/>
              </p:ext>
            </p:extLst>
          </p:nvPr>
        </p:nvGraphicFramePr>
        <p:xfrm>
          <a:off x="2360613" y="2362199"/>
          <a:ext cx="762000" cy="3891422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762000"/>
              </a:tblGrid>
              <a:tr h="52761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A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</a:tr>
              <a:tr h="3851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B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</a:tr>
              <a:tr h="45882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C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</a:tr>
              <a:tr h="44902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D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</a:tr>
              <a:tr h="46537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E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</a:tr>
              <a:tr h="50070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F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</a:tr>
              <a:tr h="48989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G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</a:tr>
              <a:tr h="61482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H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</a:tr>
            </a:tbl>
          </a:graphicData>
        </a:graphic>
      </p:graphicFrame>
      <p:sp>
        <p:nvSpPr>
          <p:cNvPr id="91" name="TextBox 90"/>
          <p:cNvSpPr txBox="1"/>
          <p:nvPr/>
        </p:nvSpPr>
        <p:spPr>
          <a:xfrm>
            <a:off x="1866900" y="1831975"/>
            <a:ext cx="6934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đồ Gantt cho dự án của công ty Quality Paper</a:t>
            </a:r>
            <a:endParaRPr lang="en-GB" sz="20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4368523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59" grpId="0" animBg="1"/>
      <p:bldP spid="61" grpId="0" animBg="1"/>
      <p:bldP spid="63" grpId="0" animBg="1"/>
      <p:bldP spid="64" grpId="0" animBg="1"/>
      <p:bldP spid="6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0" y="457200"/>
            <a:ext cx="62484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GB" smtClean="0"/>
              <a:pPr/>
              <a:t>14</a:t>
            </a:fld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905000" y="304800"/>
            <a:ext cx="72390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4.2 CÁC SƠ ĐỒ THỂ HIỆN </a:t>
            </a:r>
            <a:endParaRPr lang="en-US" sz="30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TIẾN </a:t>
            </a:r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 DỰ ÁN</a:t>
            </a:r>
            <a:endParaRPr lang="en-GB" sz="3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1889342" y="1727537"/>
            <a:ext cx="71022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4.2.1 </a:t>
            </a:r>
            <a:r>
              <a:rPr lang="en-US" sz="3000" b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Sơ </a:t>
            </a:r>
            <a:r>
              <a:rPr lang="en-US" sz="3000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 </a:t>
            </a:r>
            <a:r>
              <a:rPr lang="en-US" sz="3000" b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mạng</a:t>
            </a:r>
            <a:endParaRPr lang="en-GB" sz="30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30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9342" y="2286000"/>
            <a:ext cx="7102258" cy="4267200"/>
          </a:xfrm>
        </p:spPr>
        <p:txBody>
          <a:bodyPr/>
          <a:lstStyle/>
          <a:p>
            <a:pPr marL="0" indent="0" algn="just">
              <a:buNone/>
            </a:pPr>
            <a:r>
              <a:rPr lang="en-US" sz="3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Mạng công việc là kỹ thuật trình bày kế </a:t>
            </a:r>
            <a:r>
              <a:rPr lang="en-US" sz="3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hoạch tiến độ, </a:t>
            </a:r>
            <a:r>
              <a:rPr lang="en-US" sz="3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 tả dưới dạng sơ đồ mối quan hệ liên tục giữa các công việc đã được xác định cả về thời gian và thứ tự trước sau của chúng</a:t>
            </a:r>
            <a:r>
              <a:rPr lang="en-US"/>
              <a:t>.</a:t>
            </a:r>
            <a:endParaRPr lang="en-GB"/>
          </a:p>
          <a:p>
            <a:endParaRPr lang="en-GB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9307" y="4648200"/>
            <a:ext cx="3705860" cy="193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501" y="4304479"/>
            <a:ext cx="3467099" cy="2353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6713662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0" y="457200"/>
            <a:ext cx="62484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GB" smtClean="0"/>
              <a:pPr/>
              <a:t>15</a:t>
            </a:fld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905000" y="304800"/>
            <a:ext cx="72390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4.2 CÁC SƠ ĐỒ THỂ HIỆN </a:t>
            </a:r>
            <a:endParaRPr lang="en-US" sz="30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TIẾN </a:t>
            </a:r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 DỰ ÁN</a:t>
            </a:r>
            <a:endParaRPr lang="en-GB" sz="3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828800" y="1706997"/>
            <a:ext cx="485742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00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 phần tử của sơ đồ mạng</a:t>
            </a:r>
            <a:endParaRPr lang="en-GB" sz="30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47800" y="6907560"/>
            <a:ext cx="7239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13" name="Group 7"/>
          <p:cNvGrpSpPr>
            <a:grpSpLocks/>
          </p:cNvGrpSpPr>
          <p:nvPr/>
        </p:nvGrpSpPr>
        <p:grpSpPr bwMode="auto">
          <a:xfrm>
            <a:off x="2520995" y="3580125"/>
            <a:ext cx="755605" cy="653838"/>
            <a:chOff x="3187" y="2679"/>
            <a:chExt cx="1536" cy="1328"/>
          </a:xfrm>
        </p:grpSpPr>
        <p:sp>
          <p:nvSpPr>
            <p:cNvPr id="14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4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AutoShape 10"/>
            <p:cNvSpPr>
              <a:spLocks noChangeArrowheads="1"/>
            </p:cNvSpPr>
            <p:nvPr/>
          </p:nvSpPr>
          <p:spPr bwMode="gray">
            <a:xfrm>
              <a:off x="3269" y="2737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285750" indent="-285750">
                <a:buFont typeface="Wingdings" panose="05000000000000000000" pitchFamily="2" charset="2"/>
                <a:buChar char="ü"/>
              </a:pPr>
              <a:r>
                <a:rPr lang="en-US" sz="4000">
                  <a:latin typeface="Arial" pitchFamily="34" charset="0"/>
                  <a:cs typeface="Arial" pitchFamily="34" charset="0"/>
                </a:rPr>
                <a:t>		</a:t>
              </a:r>
            </a:p>
          </p:txBody>
        </p:sp>
      </p:grpSp>
      <p:sp>
        <p:nvSpPr>
          <p:cNvPr id="17" name="Line 11"/>
          <p:cNvSpPr>
            <a:spLocks noChangeShapeType="1"/>
          </p:cNvSpPr>
          <p:nvPr/>
        </p:nvSpPr>
        <p:spPr bwMode="auto">
          <a:xfrm flipV="1">
            <a:off x="3352800" y="3200122"/>
            <a:ext cx="3800594" cy="18365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Line 14"/>
          <p:cNvSpPr>
            <a:spLocks noChangeShapeType="1"/>
          </p:cNvSpPr>
          <p:nvPr/>
        </p:nvSpPr>
        <p:spPr bwMode="auto">
          <a:xfrm>
            <a:off x="3352800" y="4074386"/>
            <a:ext cx="3886199" cy="7077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Line 25"/>
          <p:cNvSpPr>
            <a:spLocks noChangeShapeType="1"/>
          </p:cNvSpPr>
          <p:nvPr/>
        </p:nvSpPr>
        <p:spPr bwMode="auto">
          <a:xfrm flipV="1">
            <a:off x="3276600" y="4973638"/>
            <a:ext cx="3962400" cy="27781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Line 25"/>
          <p:cNvSpPr>
            <a:spLocks noChangeShapeType="1"/>
          </p:cNvSpPr>
          <p:nvPr/>
        </p:nvSpPr>
        <p:spPr bwMode="auto">
          <a:xfrm flipV="1">
            <a:off x="3276600" y="5943600"/>
            <a:ext cx="3962399" cy="0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57600" y="2587502"/>
            <a:ext cx="3200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GB" sz="3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0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endParaRPr lang="en-GB" sz="3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3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65829" y="3415277"/>
            <a:ext cx="2400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GB" sz="3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0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endParaRPr lang="en-GB" sz="3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276600" y="4380231"/>
            <a:ext cx="3886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 và đường găng</a:t>
            </a:r>
          </a:p>
          <a:p>
            <a:endParaRPr lang="en-GB" sz="3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3765829" y="5440435"/>
            <a:ext cx="187904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Nguồn lực</a:t>
            </a:r>
          </a:p>
        </p:txBody>
      </p:sp>
      <p:grpSp>
        <p:nvGrpSpPr>
          <p:cNvPr id="49" name="Group 3"/>
          <p:cNvGrpSpPr>
            <a:grpSpLocks/>
          </p:cNvGrpSpPr>
          <p:nvPr/>
        </p:nvGrpSpPr>
        <p:grpSpPr bwMode="auto">
          <a:xfrm>
            <a:off x="2514600" y="2698962"/>
            <a:ext cx="755605" cy="653838"/>
            <a:chOff x="1123" y="2679"/>
            <a:chExt cx="1536" cy="1328"/>
          </a:xfrm>
        </p:grpSpPr>
        <p:sp>
          <p:nvSpPr>
            <p:cNvPr id="50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4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1" name="AutoShape 6"/>
            <p:cNvSpPr>
              <a:spLocks noChangeArrowheads="1"/>
            </p:cNvSpPr>
            <p:nvPr/>
          </p:nvSpPr>
          <p:spPr bwMode="gray">
            <a:xfrm>
              <a:off x="1208" y="2759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742950" indent="-742950">
                <a:buFont typeface="Wingdings" panose="05000000000000000000" pitchFamily="2" charset="2"/>
                <a:buChar char="ü"/>
              </a:pPr>
              <a:r>
                <a:rPr lang="en-US" sz="400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endParaRPr lang="en-US" sz="4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2" name="Group 7"/>
          <p:cNvGrpSpPr>
            <a:grpSpLocks/>
          </p:cNvGrpSpPr>
          <p:nvPr/>
        </p:nvGrpSpPr>
        <p:grpSpPr bwMode="auto">
          <a:xfrm>
            <a:off x="2514600" y="5442162"/>
            <a:ext cx="755605" cy="653838"/>
            <a:chOff x="3187" y="2679"/>
            <a:chExt cx="1536" cy="1328"/>
          </a:xfrm>
        </p:grpSpPr>
        <p:sp>
          <p:nvSpPr>
            <p:cNvPr id="53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4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4" name="AutoShape 10"/>
            <p:cNvSpPr>
              <a:spLocks noChangeArrowheads="1"/>
            </p:cNvSpPr>
            <p:nvPr/>
          </p:nvSpPr>
          <p:spPr bwMode="gray">
            <a:xfrm>
              <a:off x="3269" y="2737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285750" indent="-285750">
                <a:buFont typeface="Wingdings" panose="05000000000000000000" pitchFamily="2" charset="2"/>
                <a:buChar char="ü"/>
              </a:pPr>
              <a:r>
                <a:rPr lang="en-US" sz="4000">
                  <a:latin typeface="Arial" pitchFamily="34" charset="0"/>
                  <a:cs typeface="Arial" pitchFamily="34" charset="0"/>
                </a:rPr>
                <a:t>		</a:t>
              </a:r>
            </a:p>
          </p:txBody>
        </p:sp>
      </p:grpSp>
      <p:grpSp>
        <p:nvGrpSpPr>
          <p:cNvPr id="55" name="Group 3"/>
          <p:cNvGrpSpPr>
            <a:grpSpLocks/>
          </p:cNvGrpSpPr>
          <p:nvPr/>
        </p:nvGrpSpPr>
        <p:grpSpPr bwMode="auto">
          <a:xfrm>
            <a:off x="2520995" y="4527762"/>
            <a:ext cx="755605" cy="653838"/>
            <a:chOff x="709" y="5451"/>
            <a:chExt cx="1536" cy="1328"/>
          </a:xfrm>
        </p:grpSpPr>
        <p:sp>
          <p:nvSpPr>
            <p:cNvPr id="56" name="AutoShape 4"/>
            <p:cNvSpPr>
              <a:spLocks noChangeArrowheads="1"/>
            </p:cNvSpPr>
            <p:nvPr/>
          </p:nvSpPr>
          <p:spPr bwMode="gray">
            <a:xfrm>
              <a:off x="709" y="5451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4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7" name="AutoShape 6"/>
            <p:cNvSpPr>
              <a:spLocks noChangeArrowheads="1"/>
            </p:cNvSpPr>
            <p:nvPr/>
          </p:nvSpPr>
          <p:spPr bwMode="gray">
            <a:xfrm>
              <a:off x="778" y="5531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742950" indent="-742950">
                <a:buFont typeface="Wingdings" panose="05000000000000000000" pitchFamily="2" charset="2"/>
                <a:buChar char="ü"/>
              </a:pPr>
              <a:r>
                <a:rPr lang="en-US" sz="400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endParaRPr lang="en-US" sz="4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58304726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GB" smtClean="0"/>
              <a:pPr/>
              <a:t>16</a:t>
            </a:fld>
            <a:endParaRPr lang="en-GB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4.2 CÁC SƠ ĐỒ THỂ HIỆN </a:t>
            </a:r>
            <a:b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TIẾN ĐỘ DỰ ÁN</a:t>
            </a:r>
            <a:endParaRPr lang="en-GB" sz="3000"/>
          </a:p>
        </p:txBody>
      </p:sp>
      <p:sp>
        <p:nvSpPr>
          <p:cNvPr id="2" name="TextBox 1"/>
          <p:cNvSpPr txBox="1"/>
          <p:nvPr/>
        </p:nvSpPr>
        <p:spPr>
          <a:xfrm>
            <a:off x="1981200" y="1796534"/>
            <a:ext cx="7162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3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hương </a:t>
            </a:r>
            <a:r>
              <a:rPr lang="en-US" sz="3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 </a:t>
            </a:r>
            <a:r>
              <a:rPr lang="en-US" sz="3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AOA (Activity on Arrow)</a:t>
            </a:r>
          </a:p>
          <a:p>
            <a:endParaRPr lang="en-US" sz="30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30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11680" y="2535198"/>
            <a:ext cx="7315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mũi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diễn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mũi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vẽ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nút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tròn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9670" y="4419600"/>
            <a:ext cx="3705860" cy="193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830718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GB" smtClean="0"/>
              <a:pPr/>
              <a:t>17</a:t>
            </a:fld>
            <a:endParaRPr lang="en-GB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4.2 CÁC SƠ ĐỒ THỂ HIỆN </a:t>
            </a:r>
            <a:b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TIẾN ĐỘ DỰ ÁN</a:t>
            </a:r>
            <a:endParaRPr lang="en-GB" sz="3000"/>
          </a:p>
        </p:txBody>
      </p:sp>
      <p:sp>
        <p:nvSpPr>
          <p:cNvPr id="2" name="TextBox 1"/>
          <p:cNvSpPr txBox="1"/>
          <p:nvPr/>
        </p:nvSpPr>
        <p:spPr>
          <a:xfrm>
            <a:off x="1828800" y="1796533"/>
            <a:ext cx="7315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 diễn sơ đồ mạng</a:t>
            </a:r>
            <a:endParaRPr lang="en-GB" sz="30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28800" y="2423606"/>
            <a:ext cx="7315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rabicPeriod"/>
            </a:pP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mũi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</a:t>
            </a:r>
          </a:p>
          <a:p>
            <a:pPr marL="457200" indent="-457200">
              <a:buAutoNum type="arabicPeriod"/>
            </a:pPr>
            <a:endParaRPr lang="en-US" sz="24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endParaRPr lang="en-US" sz="24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2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3733800" y="3208436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1</a:t>
            </a:r>
            <a:endParaRPr lang="en-GB" b="1" dirty="0"/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4191000" y="3471118"/>
            <a:ext cx="19812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800600" y="29718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A</a:t>
            </a:r>
            <a:endParaRPr lang="en-GB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828800" y="3974901"/>
            <a:ext cx="7315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mũi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</a:p>
          <a:p>
            <a:endParaRPr lang="en-US" sz="2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2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5" name="Straight Arrow Connector 24"/>
          <p:cNvCxnSpPr/>
          <p:nvPr/>
        </p:nvCxnSpPr>
        <p:spPr>
          <a:xfrm>
            <a:off x="4168140" y="4876800"/>
            <a:ext cx="19812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val 25"/>
          <p:cNvSpPr/>
          <p:nvPr/>
        </p:nvSpPr>
        <p:spPr>
          <a:xfrm>
            <a:off x="6149340" y="4525743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2</a:t>
            </a:r>
            <a:endParaRPr lang="en-GB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4991100" y="4434333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chemeClr val="tx2">
                    <a:lumMod val="75000"/>
                  </a:schemeClr>
                </a:solidFill>
              </a:rPr>
              <a:t>G</a:t>
            </a:r>
            <a:endParaRPr lang="en-GB" b="1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318100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GB" smtClean="0"/>
              <a:pPr/>
              <a:t>18</a:t>
            </a:fld>
            <a:endParaRPr lang="en-GB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4.2 CÁC SƠ ĐỒ THỂ HIỆN </a:t>
            </a:r>
            <a:b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TIẾN ĐỘ DỰ ÁN</a:t>
            </a:r>
            <a:endParaRPr lang="en-GB" sz="3000"/>
          </a:p>
        </p:txBody>
      </p:sp>
      <p:sp>
        <p:nvSpPr>
          <p:cNvPr id="2" name="TextBox 1"/>
          <p:cNvSpPr txBox="1"/>
          <p:nvPr/>
        </p:nvSpPr>
        <p:spPr>
          <a:xfrm>
            <a:off x="1828800" y="1796533"/>
            <a:ext cx="7315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 diễn sơ đồ mạng</a:t>
            </a:r>
            <a:endParaRPr lang="en-GB" sz="30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2590800" y="3471118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1</a:t>
            </a:r>
            <a:endParaRPr lang="en-GB" b="1" dirty="0"/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2811780" y="3810000"/>
            <a:ext cx="19812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200400" y="3440668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(5 ngày)</a:t>
            </a:r>
            <a:endParaRPr lang="en-GB" b="1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5" name="Straight Arrow Connector 24"/>
          <p:cNvCxnSpPr/>
          <p:nvPr/>
        </p:nvCxnSpPr>
        <p:spPr>
          <a:xfrm>
            <a:off x="5250180" y="3787913"/>
            <a:ext cx="19812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val 25"/>
          <p:cNvSpPr/>
          <p:nvPr/>
        </p:nvSpPr>
        <p:spPr>
          <a:xfrm>
            <a:off x="4792980" y="3440668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2</a:t>
            </a:r>
            <a:endParaRPr lang="en-GB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5562600" y="3340565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 (3 ngày)</a:t>
            </a:r>
            <a:endParaRPr lang="en-GB" b="1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82140" y="2367557"/>
            <a:ext cx="71094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Hai </a:t>
            </a:r>
            <a:r>
              <a:rPr lang="en-US" sz="24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việc nối tiếp nhau: Công việc B chỉ có thể bắt đầu khi công việc A đã hoàn thành</a:t>
            </a:r>
            <a:endParaRPr lang="en-GB" sz="24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981200" y="4241095"/>
            <a:ext cx="6781800" cy="83099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kumimoji="0" lang="en-US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kumimoji="0" lang="en-US" alt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kumimoji="0" lang="en-US" alt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kumimoji="0" lang="en-US" altLang="en-US" sz="2400" b="0" i="0" u="none" strike="noStrike" cap="none" normalizeH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kumimoji="0" lang="en-US" altLang="en-US" sz="2400" b="0" i="0" u="none" strike="noStrike" cap="none" normalizeH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kumimoji="0" lang="en-US" altLang="en-US" sz="2400" b="0" i="0" u="none" strike="noStrike" cap="none" normalizeH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kumimoji="0" lang="en-US" altLang="en-US" sz="2400" b="0" i="0" u="none" strike="noStrike" cap="none" normalizeH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kumimoji="0" lang="en-US" altLang="en-US" sz="2400" b="0" i="0" u="none" strike="noStrike" cap="none" normalizeH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kumimoji="0" lang="en-US" altLang="en-US" sz="2400" b="0" i="0" u="none" strike="noStrike" cap="none" normalizeH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kumimoji="0" lang="en-US" altLang="en-US" sz="2400" b="0" i="0" u="none" strike="noStrike" cap="none" normalizeH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endParaRPr kumimoji="0" lang="en-US" altLang="en-US" sz="2400" b="0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3935730" y="5298504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1</a:t>
            </a:r>
            <a:endParaRPr lang="en-GB" b="1" dirty="0"/>
          </a:p>
        </p:txBody>
      </p:sp>
      <p:cxnSp>
        <p:nvCxnSpPr>
          <p:cNvPr id="12" name="Straight Arrow Connector 11"/>
          <p:cNvCxnSpPr>
            <a:stCxn id="17" idx="6"/>
          </p:cNvCxnSpPr>
          <p:nvPr/>
        </p:nvCxnSpPr>
        <p:spPr>
          <a:xfrm flipV="1">
            <a:off x="4392930" y="5298504"/>
            <a:ext cx="1847850" cy="26268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7" idx="6"/>
          </p:cNvCxnSpPr>
          <p:nvPr/>
        </p:nvCxnSpPr>
        <p:spPr>
          <a:xfrm>
            <a:off x="4392930" y="5561186"/>
            <a:ext cx="1626870" cy="4001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 rot="21271268">
            <a:off x="4701652" y="5130217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b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(5 ngày)</a:t>
            </a:r>
            <a:endParaRPr lang="en-GB" b="1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 rot="675764">
            <a:off x="4740293" y="5776628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 (3 ngày</a:t>
            </a:r>
            <a:r>
              <a:rPr lang="en-US" b="1" smtClean="0">
                <a:solidFill>
                  <a:schemeClr val="tx2">
                    <a:lumMod val="75000"/>
                  </a:schemeClr>
                </a:solidFill>
              </a:rPr>
              <a:t>)</a:t>
            </a:r>
            <a:endParaRPr lang="en-GB" b="1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295382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GB" smtClean="0"/>
              <a:pPr/>
              <a:t>19</a:t>
            </a:fld>
            <a:endParaRPr lang="en-GB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4.2 CÁC SƠ ĐỒ THỂ HIỆN </a:t>
            </a:r>
            <a:b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TIẾN ĐỘ DỰ ÁN</a:t>
            </a:r>
            <a:endParaRPr lang="en-GB" sz="3000"/>
          </a:p>
        </p:txBody>
      </p:sp>
      <p:sp>
        <p:nvSpPr>
          <p:cNvPr id="2" name="TextBox 1"/>
          <p:cNvSpPr txBox="1"/>
          <p:nvPr/>
        </p:nvSpPr>
        <p:spPr>
          <a:xfrm>
            <a:off x="1828800" y="1796533"/>
            <a:ext cx="7315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 diễn sơ đồ mạng</a:t>
            </a:r>
            <a:endParaRPr lang="en-GB" sz="30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929765" y="2554069"/>
            <a:ext cx="6781800" cy="46166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4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kumimoji="0" lang="en-US" altLang="en-US" sz="2400" b="0" i="0" u="none" strike="noStrike" cap="none" normalizeH="0" baseline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Hai công việc hội tụ, cùng kết thúc</a:t>
            </a:r>
            <a:endParaRPr kumimoji="0" lang="en-US" altLang="en-US" sz="2400" b="0" i="0" u="none" strike="noStrike" cap="none" normalizeH="0" baseline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3695700" y="3200400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5</a:t>
            </a:r>
            <a:endParaRPr lang="en-GB" b="1"/>
          </a:p>
        </p:txBody>
      </p:sp>
      <p:sp>
        <p:nvSpPr>
          <p:cNvPr id="18" name="Oval 17"/>
          <p:cNvSpPr/>
          <p:nvPr/>
        </p:nvSpPr>
        <p:spPr>
          <a:xfrm>
            <a:off x="3695700" y="3890392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6</a:t>
            </a:r>
            <a:endParaRPr lang="en-GB" b="1"/>
          </a:p>
        </p:txBody>
      </p:sp>
      <p:sp>
        <p:nvSpPr>
          <p:cNvPr id="19" name="Oval 18"/>
          <p:cNvSpPr/>
          <p:nvPr/>
        </p:nvSpPr>
        <p:spPr>
          <a:xfrm>
            <a:off x="5982480" y="3365028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7</a:t>
            </a:r>
            <a:endParaRPr lang="en-GB" b="1"/>
          </a:p>
        </p:txBody>
      </p:sp>
      <p:cxnSp>
        <p:nvCxnSpPr>
          <p:cNvPr id="12" name="Straight Arrow Connector 11"/>
          <p:cNvCxnSpPr>
            <a:stCxn id="17" idx="6"/>
            <a:endCxn id="19" idx="2"/>
          </p:cNvCxnSpPr>
          <p:nvPr/>
        </p:nvCxnSpPr>
        <p:spPr>
          <a:xfrm>
            <a:off x="4152900" y="3463082"/>
            <a:ext cx="1829580" cy="164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8" idx="6"/>
            <a:endCxn id="19" idx="2"/>
          </p:cNvCxnSpPr>
          <p:nvPr/>
        </p:nvCxnSpPr>
        <p:spPr>
          <a:xfrm flipV="1">
            <a:off x="4152900" y="3627710"/>
            <a:ext cx="1829580" cy="5253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 rot="683029">
            <a:off x="4321191" y="3154984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chemeClr val="tx2">
                    <a:lumMod val="75000"/>
                  </a:schemeClr>
                </a:solidFill>
              </a:rPr>
              <a:t>E</a:t>
            </a:r>
            <a:r>
              <a:rPr lang="en-US" b="1" smtClean="0">
                <a:solidFill>
                  <a:schemeClr val="tx2">
                    <a:lumMod val="75000"/>
                  </a:schemeClr>
                </a:solidFill>
              </a:rPr>
              <a:t> (5 ngày)</a:t>
            </a:r>
            <a:endParaRPr lang="en-GB" b="1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 rot="20820258">
            <a:off x="4458089" y="4120634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F (3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ngày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  <a:endParaRPr lang="en-GB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2189594" y="4615760"/>
            <a:ext cx="49568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Công </a:t>
            </a:r>
            <a:r>
              <a:rPr lang="en-US" sz="24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biến giả hay công việc ảo</a:t>
            </a:r>
            <a:endParaRPr lang="en-GB" sz="24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3124200" y="5646836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1</a:t>
            </a:r>
            <a:endParaRPr lang="en-GB" b="1"/>
          </a:p>
        </p:txBody>
      </p:sp>
      <p:sp>
        <p:nvSpPr>
          <p:cNvPr id="34" name="Oval 33"/>
          <p:cNvSpPr/>
          <p:nvPr/>
        </p:nvSpPr>
        <p:spPr>
          <a:xfrm>
            <a:off x="4457962" y="6256436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3</a:t>
            </a:r>
            <a:endParaRPr lang="en-GB" b="1"/>
          </a:p>
        </p:txBody>
      </p:sp>
      <p:sp>
        <p:nvSpPr>
          <p:cNvPr id="35" name="Oval 34"/>
          <p:cNvSpPr/>
          <p:nvPr/>
        </p:nvSpPr>
        <p:spPr>
          <a:xfrm>
            <a:off x="4427744" y="5029200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2</a:t>
            </a:r>
            <a:endParaRPr lang="en-GB" b="1"/>
          </a:p>
        </p:txBody>
      </p:sp>
      <p:sp>
        <p:nvSpPr>
          <p:cNvPr id="36" name="Oval 35"/>
          <p:cNvSpPr/>
          <p:nvPr/>
        </p:nvSpPr>
        <p:spPr>
          <a:xfrm>
            <a:off x="5791200" y="5646836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4</a:t>
            </a:r>
            <a:endParaRPr lang="en-GB" b="1"/>
          </a:p>
        </p:txBody>
      </p:sp>
      <p:cxnSp>
        <p:nvCxnSpPr>
          <p:cNvPr id="40" name="Straight Arrow Connector 39"/>
          <p:cNvCxnSpPr>
            <a:stCxn id="35" idx="6"/>
            <a:endCxn id="36" idx="2"/>
          </p:cNvCxnSpPr>
          <p:nvPr/>
        </p:nvCxnSpPr>
        <p:spPr>
          <a:xfrm>
            <a:off x="4884944" y="5291882"/>
            <a:ext cx="906256" cy="6176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>
            <a:stCxn id="33" idx="6"/>
            <a:endCxn id="35" idx="2"/>
          </p:cNvCxnSpPr>
          <p:nvPr/>
        </p:nvCxnSpPr>
        <p:spPr>
          <a:xfrm flipV="1">
            <a:off x="3581400" y="5291882"/>
            <a:ext cx="846344" cy="6176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stCxn id="33" idx="6"/>
            <a:endCxn id="34" idx="2"/>
          </p:cNvCxnSpPr>
          <p:nvPr/>
        </p:nvCxnSpPr>
        <p:spPr>
          <a:xfrm>
            <a:off x="3581400" y="5909518"/>
            <a:ext cx="876562" cy="609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>
            <a:stCxn id="34" idx="6"/>
            <a:endCxn id="36" idx="2"/>
          </p:cNvCxnSpPr>
          <p:nvPr/>
        </p:nvCxnSpPr>
        <p:spPr>
          <a:xfrm flipV="1">
            <a:off x="4915162" y="5909518"/>
            <a:ext cx="876038" cy="609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>
            <a:stCxn id="35" idx="4"/>
            <a:endCxn id="34" idx="0"/>
          </p:cNvCxnSpPr>
          <p:nvPr/>
        </p:nvCxnSpPr>
        <p:spPr>
          <a:xfrm>
            <a:off x="4656344" y="5554564"/>
            <a:ext cx="30218" cy="701872"/>
          </a:xfrm>
          <a:prstGeom prst="straightConnector1">
            <a:avLst/>
          </a:prstGeom>
          <a:ln>
            <a:prstDash val="dash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5213265" y="5143249"/>
            <a:ext cx="385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D</a:t>
            </a:r>
            <a:endParaRPr lang="en-GB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96367" y="5664981"/>
            <a:ext cx="385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C</a:t>
            </a:r>
            <a:endParaRPr lang="en-GB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367940" y="6282513"/>
            <a:ext cx="385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E</a:t>
            </a:r>
            <a:endParaRPr lang="en-GB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618950" y="6266273"/>
            <a:ext cx="385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B</a:t>
            </a:r>
            <a:endParaRPr lang="en-GB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822865" y="5752849"/>
            <a:ext cx="385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C</a:t>
            </a:r>
            <a:endParaRPr lang="en-GB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975265" y="5905249"/>
            <a:ext cx="385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C</a:t>
            </a:r>
            <a:endParaRPr lang="en-GB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731489" y="5220734"/>
            <a:ext cx="385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A</a:t>
            </a:r>
            <a:endParaRPr lang="en-GB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79585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GB" smtClean="0"/>
              <a:pPr/>
              <a:t>20</a:t>
            </a:fld>
            <a:endParaRPr lang="en-GB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4.2 CÁC SƠ ĐỒ THỂ HIỆN </a:t>
            </a:r>
            <a:b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TIẾN ĐỘ DỰ ÁN</a:t>
            </a:r>
            <a:endParaRPr lang="en-GB" sz="3000"/>
          </a:p>
        </p:txBody>
      </p:sp>
      <p:sp>
        <p:nvSpPr>
          <p:cNvPr id="2" name="TextBox 1"/>
          <p:cNvSpPr txBox="1"/>
          <p:nvPr/>
        </p:nvSpPr>
        <p:spPr>
          <a:xfrm>
            <a:off x="1828800" y="1796533"/>
            <a:ext cx="7315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 diễn sơ đồ mạng</a:t>
            </a:r>
            <a:endParaRPr lang="en-GB" sz="30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960245" y="2595769"/>
            <a:ext cx="6781800" cy="46166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4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sz="24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 mũi tên không được chéo nhau</a:t>
            </a:r>
            <a:endParaRPr kumimoji="0" lang="en-US" altLang="en-US" sz="2400" b="0" i="0" u="none" strike="noStrike" cap="none" normalizeH="0" baseline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1828800" y="3673672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1</a:t>
            </a:r>
            <a:endParaRPr lang="en-GB" b="1"/>
          </a:p>
        </p:txBody>
      </p:sp>
      <p:sp>
        <p:nvSpPr>
          <p:cNvPr id="34" name="Oval 33"/>
          <p:cNvSpPr/>
          <p:nvPr/>
        </p:nvSpPr>
        <p:spPr>
          <a:xfrm>
            <a:off x="2667000" y="4199036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3</a:t>
            </a:r>
            <a:endParaRPr lang="en-GB" b="1"/>
          </a:p>
        </p:txBody>
      </p:sp>
      <p:sp>
        <p:nvSpPr>
          <p:cNvPr id="35" name="Oval 34"/>
          <p:cNvSpPr/>
          <p:nvPr/>
        </p:nvSpPr>
        <p:spPr>
          <a:xfrm>
            <a:off x="2667000" y="3178788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2</a:t>
            </a:r>
            <a:endParaRPr lang="en-GB" b="1"/>
          </a:p>
        </p:txBody>
      </p:sp>
      <p:sp>
        <p:nvSpPr>
          <p:cNvPr id="36" name="Oval 35"/>
          <p:cNvSpPr/>
          <p:nvPr/>
        </p:nvSpPr>
        <p:spPr>
          <a:xfrm>
            <a:off x="3886200" y="3741836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4</a:t>
            </a:r>
            <a:endParaRPr lang="en-GB" b="1"/>
          </a:p>
        </p:txBody>
      </p:sp>
      <p:cxnSp>
        <p:nvCxnSpPr>
          <p:cNvPr id="4" name="Straight Arrow Connector 3"/>
          <p:cNvCxnSpPr>
            <a:stCxn id="19" idx="7"/>
            <a:endCxn id="35" idx="2"/>
          </p:cNvCxnSpPr>
          <p:nvPr/>
        </p:nvCxnSpPr>
        <p:spPr>
          <a:xfrm flipV="1">
            <a:off x="2219045" y="3441470"/>
            <a:ext cx="447955" cy="3091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219045" y="3985676"/>
            <a:ext cx="381000" cy="5253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35" idx="6"/>
            <a:endCxn id="36" idx="1"/>
          </p:cNvCxnSpPr>
          <p:nvPr/>
        </p:nvCxnSpPr>
        <p:spPr>
          <a:xfrm>
            <a:off x="3124200" y="3441470"/>
            <a:ext cx="828955" cy="3773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2057400" y="3132826"/>
            <a:ext cx="385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A</a:t>
            </a:r>
            <a:endParaRPr lang="en-GB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131289" y="4227458"/>
            <a:ext cx="385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B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198089" y="3057434"/>
            <a:ext cx="385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C</a:t>
            </a:r>
            <a:endParaRPr lang="en-GB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706806" y="3650426"/>
            <a:ext cx="385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E</a:t>
            </a:r>
            <a:endParaRPr lang="en-GB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313372" y="4423344"/>
            <a:ext cx="385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F</a:t>
            </a:r>
            <a:endParaRPr lang="en-GB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32" name="Straight Arrow Connector 31"/>
          <p:cNvCxnSpPr/>
          <p:nvPr/>
        </p:nvCxnSpPr>
        <p:spPr>
          <a:xfrm>
            <a:off x="3182162" y="5654040"/>
            <a:ext cx="447955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Oval 82"/>
          <p:cNvSpPr/>
          <p:nvPr/>
        </p:nvSpPr>
        <p:spPr>
          <a:xfrm>
            <a:off x="6633770" y="5866736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4</a:t>
            </a:r>
            <a:endParaRPr lang="en-GB" b="1" dirty="0"/>
          </a:p>
        </p:txBody>
      </p:sp>
      <p:sp>
        <p:nvSpPr>
          <p:cNvPr id="85" name="Oval 84"/>
          <p:cNvSpPr/>
          <p:nvPr/>
        </p:nvSpPr>
        <p:spPr>
          <a:xfrm>
            <a:off x="4724400" y="5045272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1</a:t>
            </a:r>
            <a:endParaRPr lang="en-GB" b="1"/>
          </a:p>
        </p:txBody>
      </p:sp>
      <p:sp>
        <p:nvSpPr>
          <p:cNvPr id="86" name="Oval 85"/>
          <p:cNvSpPr/>
          <p:nvPr/>
        </p:nvSpPr>
        <p:spPr>
          <a:xfrm>
            <a:off x="7024015" y="4149442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3</a:t>
            </a:r>
            <a:endParaRPr lang="en-GB" b="1"/>
          </a:p>
        </p:txBody>
      </p:sp>
      <p:sp>
        <p:nvSpPr>
          <p:cNvPr id="87" name="Oval 86"/>
          <p:cNvSpPr/>
          <p:nvPr/>
        </p:nvSpPr>
        <p:spPr>
          <a:xfrm>
            <a:off x="5938978" y="4986340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2</a:t>
            </a:r>
            <a:endParaRPr lang="en-GB" b="1"/>
          </a:p>
        </p:txBody>
      </p:sp>
      <p:cxnSp>
        <p:nvCxnSpPr>
          <p:cNvPr id="92" name="Straight Arrow Connector 91"/>
          <p:cNvCxnSpPr>
            <a:stCxn id="85" idx="6"/>
            <a:endCxn id="87" idx="2"/>
          </p:cNvCxnSpPr>
          <p:nvPr/>
        </p:nvCxnSpPr>
        <p:spPr>
          <a:xfrm flipV="1">
            <a:off x="5181600" y="5249022"/>
            <a:ext cx="757378" cy="589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TextBox 105"/>
          <p:cNvSpPr txBox="1"/>
          <p:nvPr/>
        </p:nvSpPr>
        <p:spPr>
          <a:xfrm>
            <a:off x="5399879" y="5134758"/>
            <a:ext cx="385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A</a:t>
            </a:r>
            <a:endParaRPr lang="en-GB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6165266" y="5171006"/>
            <a:ext cx="385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E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6093689" y="4238678"/>
            <a:ext cx="385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B</a:t>
            </a:r>
            <a:endParaRPr lang="en-GB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5399879" y="5879149"/>
            <a:ext cx="385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D</a:t>
            </a:r>
            <a:endParaRPr lang="en-GB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7481215" y="4801674"/>
            <a:ext cx="385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F</a:t>
            </a:r>
            <a:endParaRPr lang="en-GB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11" name="Straight Arrow Connector 10"/>
          <p:cNvCxnSpPr>
            <a:stCxn id="34" idx="6"/>
            <a:endCxn id="36" idx="3"/>
          </p:cNvCxnSpPr>
          <p:nvPr/>
        </p:nvCxnSpPr>
        <p:spPr>
          <a:xfrm flipV="1">
            <a:off x="3124200" y="4190262"/>
            <a:ext cx="828955" cy="2714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35" idx="4"/>
            <a:endCxn id="34" idx="0"/>
          </p:cNvCxnSpPr>
          <p:nvPr/>
        </p:nvCxnSpPr>
        <p:spPr>
          <a:xfrm>
            <a:off x="2895600" y="3704152"/>
            <a:ext cx="0" cy="4948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2324100" y="3951594"/>
            <a:ext cx="1600200" cy="681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85" idx="7"/>
            <a:endCxn id="86" idx="2"/>
          </p:cNvCxnSpPr>
          <p:nvPr/>
        </p:nvCxnSpPr>
        <p:spPr>
          <a:xfrm flipV="1">
            <a:off x="5114645" y="4412124"/>
            <a:ext cx="1909370" cy="7100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>
            <a:stCxn id="107" idx="0"/>
            <a:endCxn id="86" idx="3"/>
          </p:cNvCxnSpPr>
          <p:nvPr/>
        </p:nvCxnSpPr>
        <p:spPr>
          <a:xfrm flipV="1">
            <a:off x="6358077" y="4597868"/>
            <a:ext cx="732893" cy="5731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>
            <a:stCxn id="85" idx="5"/>
            <a:endCxn id="83" idx="2"/>
          </p:cNvCxnSpPr>
          <p:nvPr/>
        </p:nvCxnSpPr>
        <p:spPr>
          <a:xfrm>
            <a:off x="5114645" y="5493698"/>
            <a:ext cx="1519125" cy="6357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>
            <a:stCxn id="86" idx="4"/>
            <a:endCxn id="83" idx="7"/>
          </p:cNvCxnSpPr>
          <p:nvPr/>
        </p:nvCxnSpPr>
        <p:spPr>
          <a:xfrm flipH="1">
            <a:off x="7024015" y="4674806"/>
            <a:ext cx="228600" cy="12688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Box 88"/>
          <p:cNvSpPr txBox="1"/>
          <p:nvPr/>
        </p:nvSpPr>
        <p:spPr>
          <a:xfrm>
            <a:off x="6629188" y="4981306"/>
            <a:ext cx="385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E</a:t>
            </a:r>
            <a:endParaRPr lang="en-GB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3424378" y="3717673"/>
            <a:ext cx="385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D</a:t>
            </a:r>
            <a:endParaRPr lang="en-GB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79585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Knowledge Management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590800" y="381000"/>
            <a:ext cx="6248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4400" kern="1200" cap="small" spc="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4.2 CÁC SƠ ĐỒ THỂ HIỆN </a:t>
            </a:r>
            <a:br>
              <a:rPr lang="en-US" sz="3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TIẾN ĐỘ DỰ ÁN</a:t>
            </a:r>
            <a:endParaRPr lang="en-GB" sz="3000" dirty="0"/>
          </a:p>
        </p:txBody>
      </p:sp>
      <p:sp>
        <p:nvSpPr>
          <p:cNvPr id="7" name="Rectangle 6"/>
          <p:cNvSpPr/>
          <p:nvPr/>
        </p:nvSpPr>
        <p:spPr>
          <a:xfrm>
            <a:off x="2057400" y="1905000"/>
            <a:ext cx="530786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00" b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30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30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30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0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0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30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endParaRPr lang="en-US" sz="3000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40340" y="2743200"/>
            <a:ext cx="67818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sym typeface="Wingdings 2"/>
              </a:rPr>
              <a:t> </a:t>
            </a:r>
            <a:r>
              <a:rPr lang="en-US" sz="2400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xuống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dưới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trái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endParaRPr lang="en-US" sz="2400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sym typeface="Wingdings 2"/>
              </a:rPr>
              <a:t> </a:t>
            </a:r>
            <a:r>
              <a:rPr lang="en-US" sz="2400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nơi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bắt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mũi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nơi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mũi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endParaRPr lang="en-US" sz="2400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sym typeface="Wingdings 2"/>
              </a:rPr>
              <a:t> </a:t>
            </a:r>
            <a:r>
              <a:rPr lang="en-US" sz="2400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gặp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mũi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quay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nằm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mũi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đuôi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mũi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70134814"/>
      </p:ext>
    </p:extLst>
  </p:cSld>
  <p:clrMapOvr>
    <a:masterClrMapping/>
  </p:clrMapOvr>
  <p:transition>
    <p:zo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4.2 CÁC SƠ ĐỒ THỂ HIỆN </a:t>
            </a:r>
            <a:b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TIẾN ĐỘ DỰ ÁN</a:t>
            </a:r>
            <a:endParaRPr lang="en-GB" sz="30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1676400"/>
            <a:ext cx="7315200" cy="34290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en-US" sz="3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30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lắp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môi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nơi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giấy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Quality Paper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đang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. </a:t>
            </a:r>
            <a:r>
              <a:rPr lang="en-US" sz="30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mạng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AOA </a:t>
            </a:r>
            <a:r>
              <a:rPr lang="en-US" sz="30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dự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3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GB" smtClean="0"/>
              <a:pPr/>
              <a:t>22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780002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Knowledge Management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GB" smtClean="0"/>
              <a:pPr/>
              <a:t>23</a:t>
            </a:fld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8569371"/>
              </p:ext>
            </p:extLst>
          </p:nvPr>
        </p:nvGraphicFramePr>
        <p:xfrm>
          <a:off x="1905001" y="1752602"/>
          <a:ext cx="7239000" cy="511042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93044"/>
                <a:gridCol w="1960562"/>
                <a:gridCol w="1975252"/>
                <a:gridCol w="1810142"/>
              </a:tblGrid>
              <a:tr h="68412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15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việc</a:t>
                      </a:r>
                      <a:endParaRPr lang="en-GB" sz="15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NỘI DUNG</a:t>
                      </a:r>
                      <a:endParaRPr lang="en-GB" sz="15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 VIỆC TRƯỚC</a:t>
                      </a:r>
                      <a:endParaRPr lang="en-GB" sz="15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 GIAN</a:t>
                      </a:r>
                      <a:endParaRPr lang="en-GB" sz="15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(TUẦN)</a:t>
                      </a:r>
                      <a:endParaRPr lang="en-GB" sz="15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</a:tr>
              <a:tr h="34206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GB" sz="15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Xây dựng nhà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</a:tr>
              <a:tr h="61060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GB" sz="15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Sửa chữa thiết bị cũ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</a:tr>
              <a:tr h="61060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lang="en-GB" sz="15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Xây hệ thống hút bụi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</a:tr>
              <a:tr h="61060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endParaRPr lang="en-GB" sz="15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Xây</a:t>
                      </a:r>
                      <a:r>
                        <a:rPr lang="en-US" sz="15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tường</a:t>
                      </a:r>
                      <a:r>
                        <a:rPr lang="en-US" sz="15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bao</a:t>
                      </a:r>
                      <a:r>
                        <a:rPr lang="en-US" sz="15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quanh</a:t>
                      </a:r>
                      <a:endParaRPr lang="en-GB" sz="15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GB" sz="15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</a:tr>
              <a:tr h="34206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en-GB" sz="15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Xây lò hút nhiệt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</a:tr>
              <a:tr h="68412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endParaRPr lang="en-GB" sz="15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Lắp đặt hệ thống kiểm soát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</a:tr>
              <a:tr h="61060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endParaRPr lang="en-GB" sz="15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Lắp đặt thiết bị lọc khí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D,E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</a:tr>
              <a:tr h="61060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endParaRPr lang="en-GB" sz="15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Kiềm tra vận hành thử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F,G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5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7819" marR="57819" marT="0" marB="0"/>
                </a:tc>
              </a:tr>
            </a:tbl>
          </a:graphicData>
        </a:graphic>
      </p:graphicFrame>
      <p:sp>
        <p:nvSpPr>
          <p:cNvPr id="7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4.2 CÁC SƠ ĐỒ THỂ HIỆN </a:t>
            </a:r>
            <a:b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TIẾN ĐỘ DỰ ÁN</a:t>
            </a:r>
            <a:endParaRPr lang="en-GB" sz="3000"/>
          </a:p>
        </p:txBody>
      </p:sp>
    </p:spTree>
    <p:extLst>
      <p:ext uri="{BB962C8B-B14F-4D97-AF65-F5344CB8AC3E}">
        <p14:creationId xmlns:p14="http://schemas.microsoft.com/office/powerpoint/2010/main" val="3679507329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4.2 CÁC SƠ ĐỒ THỂ HIỆN </a:t>
            </a:r>
            <a:b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TIẾN ĐỘ DỰ ÁN</a:t>
            </a:r>
            <a:endParaRPr lang="en-GB" sz="300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GB" smtClean="0"/>
              <a:pPr/>
              <a:t>24</a:t>
            </a:fld>
            <a:endParaRPr lang="en-GB" dirty="0"/>
          </a:p>
        </p:txBody>
      </p:sp>
      <p:sp>
        <p:nvSpPr>
          <p:cNvPr id="6" name="Oval 5"/>
          <p:cNvSpPr/>
          <p:nvPr/>
        </p:nvSpPr>
        <p:spPr>
          <a:xfrm>
            <a:off x="3505200" y="2819400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2</a:t>
            </a:r>
            <a:endParaRPr lang="en-GB" b="1"/>
          </a:p>
        </p:txBody>
      </p:sp>
      <p:sp>
        <p:nvSpPr>
          <p:cNvPr id="7" name="Oval 6"/>
          <p:cNvSpPr/>
          <p:nvPr/>
        </p:nvSpPr>
        <p:spPr>
          <a:xfrm>
            <a:off x="3505200" y="4732436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3</a:t>
            </a:r>
            <a:endParaRPr lang="en-GB" b="1"/>
          </a:p>
        </p:txBody>
      </p:sp>
      <p:sp>
        <p:nvSpPr>
          <p:cNvPr id="8" name="Oval 7"/>
          <p:cNvSpPr/>
          <p:nvPr/>
        </p:nvSpPr>
        <p:spPr>
          <a:xfrm>
            <a:off x="5029200" y="2819400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4</a:t>
            </a:r>
            <a:endParaRPr lang="en-GB" b="1"/>
          </a:p>
        </p:txBody>
      </p:sp>
      <p:sp>
        <p:nvSpPr>
          <p:cNvPr id="9" name="Oval 8"/>
          <p:cNvSpPr/>
          <p:nvPr/>
        </p:nvSpPr>
        <p:spPr>
          <a:xfrm>
            <a:off x="5029200" y="4732436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5</a:t>
            </a:r>
            <a:endParaRPr lang="en-GB" b="1"/>
          </a:p>
        </p:txBody>
      </p:sp>
      <p:sp>
        <p:nvSpPr>
          <p:cNvPr id="10" name="Oval 9"/>
          <p:cNvSpPr/>
          <p:nvPr/>
        </p:nvSpPr>
        <p:spPr>
          <a:xfrm>
            <a:off x="6934200" y="3693346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6</a:t>
            </a:r>
            <a:endParaRPr lang="en-GB" b="1"/>
          </a:p>
        </p:txBody>
      </p:sp>
      <p:sp>
        <p:nvSpPr>
          <p:cNvPr id="11" name="Oval 10"/>
          <p:cNvSpPr/>
          <p:nvPr/>
        </p:nvSpPr>
        <p:spPr>
          <a:xfrm>
            <a:off x="8458200" y="3673672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7</a:t>
            </a:r>
            <a:endParaRPr lang="en-GB" b="1"/>
          </a:p>
        </p:txBody>
      </p:sp>
      <p:sp>
        <p:nvSpPr>
          <p:cNvPr id="12" name="Oval 11"/>
          <p:cNvSpPr/>
          <p:nvPr/>
        </p:nvSpPr>
        <p:spPr>
          <a:xfrm>
            <a:off x="1905000" y="3673672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1</a:t>
            </a:r>
            <a:endParaRPr lang="en-GB" b="1"/>
          </a:p>
        </p:txBody>
      </p:sp>
      <p:cxnSp>
        <p:nvCxnSpPr>
          <p:cNvPr id="14" name="Straight Arrow Connector 13"/>
          <p:cNvCxnSpPr>
            <a:stCxn id="12" idx="6"/>
            <a:endCxn id="6" idx="2"/>
          </p:cNvCxnSpPr>
          <p:nvPr/>
        </p:nvCxnSpPr>
        <p:spPr>
          <a:xfrm flipV="1">
            <a:off x="2362200" y="3082082"/>
            <a:ext cx="1143000" cy="8542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2" idx="6"/>
            <a:endCxn id="7" idx="2"/>
          </p:cNvCxnSpPr>
          <p:nvPr/>
        </p:nvCxnSpPr>
        <p:spPr>
          <a:xfrm>
            <a:off x="2362200" y="3936354"/>
            <a:ext cx="1143000" cy="10587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6" idx="6"/>
            <a:endCxn id="8" idx="2"/>
          </p:cNvCxnSpPr>
          <p:nvPr/>
        </p:nvCxnSpPr>
        <p:spPr>
          <a:xfrm>
            <a:off x="3962400" y="3082082"/>
            <a:ext cx="10668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7" idx="6"/>
            <a:endCxn id="9" idx="2"/>
          </p:cNvCxnSpPr>
          <p:nvPr/>
        </p:nvCxnSpPr>
        <p:spPr>
          <a:xfrm>
            <a:off x="3962400" y="4995118"/>
            <a:ext cx="10668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8" idx="6"/>
            <a:endCxn id="10" idx="2"/>
          </p:cNvCxnSpPr>
          <p:nvPr/>
        </p:nvCxnSpPr>
        <p:spPr>
          <a:xfrm>
            <a:off x="5486400" y="3082082"/>
            <a:ext cx="1447800" cy="8739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9" idx="6"/>
            <a:endCxn id="10" idx="2"/>
          </p:cNvCxnSpPr>
          <p:nvPr/>
        </p:nvCxnSpPr>
        <p:spPr>
          <a:xfrm flipV="1">
            <a:off x="5486400" y="3956028"/>
            <a:ext cx="1447800" cy="10390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7391400" y="3956028"/>
            <a:ext cx="10668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2362200" y="3200400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A,2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90800" y="40386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B,3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191000" y="2514600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C,2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229100" y="4363104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D,4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34" name="Straight Arrow Connector 33"/>
          <p:cNvCxnSpPr>
            <a:stCxn id="8" idx="4"/>
            <a:endCxn id="9" idx="0"/>
          </p:cNvCxnSpPr>
          <p:nvPr/>
        </p:nvCxnSpPr>
        <p:spPr>
          <a:xfrm>
            <a:off x="5257800" y="3344764"/>
            <a:ext cx="0" cy="13876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5257800" y="3829704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E</a:t>
            </a:r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,4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928360" y="3082082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F,3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943600" y="4507468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G,5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658100" y="3436174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H,2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905000" y="5638800"/>
            <a:ext cx="7239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Sơ đồ mạng AOA cho dự án của công ty giấy Quality Paper</a:t>
            </a:r>
            <a:endParaRPr lang="en-GB" sz="2000" b="1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6066971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29" grpId="0"/>
      <p:bldP spid="30" grpId="0"/>
      <p:bldP spid="31" grpId="0"/>
      <p:bldP spid="32" grpId="0"/>
      <p:bldP spid="35" grpId="0"/>
      <p:bldP spid="36" grpId="0"/>
      <p:bldP spid="37" grpId="0"/>
      <p:bldP spid="3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4.2 CÁC SƠ ĐỒ THỂ HIỆN </a:t>
            </a:r>
            <a:b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TIẾN ĐỘ DỰ ÁN</a:t>
            </a:r>
            <a:endParaRPr lang="en-GB" sz="300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GB" smtClean="0"/>
              <a:pPr/>
              <a:t>25</a:t>
            </a:fld>
            <a:endParaRPr lang="en-GB" dirty="0"/>
          </a:p>
        </p:txBody>
      </p:sp>
      <p:sp>
        <p:nvSpPr>
          <p:cNvPr id="6" name="Oval 5"/>
          <p:cNvSpPr/>
          <p:nvPr/>
        </p:nvSpPr>
        <p:spPr>
          <a:xfrm>
            <a:off x="3505200" y="2819400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2</a:t>
            </a:r>
            <a:endParaRPr lang="en-GB" b="1"/>
          </a:p>
        </p:txBody>
      </p:sp>
      <p:sp>
        <p:nvSpPr>
          <p:cNvPr id="7" name="Oval 6"/>
          <p:cNvSpPr/>
          <p:nvPr/>
        </p:nvSpPr>
        <p:spPr>
          <a:xfrm>
            <a:off x="3505200" y="4732436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3</a:t>
            </a:r>
            <a:endParaRPr lang="en-GB" b="1"/>
          </a:p>
        </p:txBody>
      </p:sp>
      <p:sp>
        <p:nvSpPr>
          <p:cNvPr id="8" name="Oval 7"/>
          <p:cNvSpPr/>
          <p:nvPr/>
        </p:nvSpPr>
        <p:spPr>
          <a:xfrm>
            <a:off x="5029200" y="2819400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4</a:t>
            </a:r>
            <a:endParaRPr lang="en-GB" b="1"/>
          </a:p>
        </p:txBody>
      </p:sp>
      <p:sp>
        <p:nvSpPr>
          <p:cNvPr id="9" name="Oval 8"/>
          <p:cNvSpPr/>
          <p:nvPr/>
        </p:nvSpPr>
        <p:spPr>
          <a:xfrm>
            <a:off x="5029200" y="4732436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5</a:t>
            </a:r>
            <a:endParaRPr lang="en-GB" b="1"/>
          </a:p>
        </p:txBody>
      </p:sp>
      <p:sp>
        <p:nvSpPr>
          <p:cNvPr id="10" name="Oval 9"/>
          <p:cNvSpPr/>
          <p:nvPr/>
        </p:nvSpPr>
        <p:spPr>
          <a:xfrm>
            <a:off x="6934200" y="3693346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6</a:t>
            </a:r>
            <a:endParaRPr lang="en-GB" b="1"/>
          </a:p>
        </p:txBody>
      </p:sp>
      <p:sp>
        <p:nvSpPr>
          <p:cNvPr id="11" name="Oval 10"/>
          <p:cNvSpPr/>
          <p:nvPr/>
        </p:nvSpPr>
        <p:spPr>
          <a:xfrm>
            <a:off x="8458200" y="3673672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7</a:t>
            </a:r>
            <a:endParaRPr lang="en-GB" b="1"/>
          </a:p>
        </p:txBody>
      </p:sp>
      <p:sp>
        <p:nvSpPr>
          <p:cNvPr id="12" name="Oval 11"/>
          <p:cNvSpPr/>
          <p:nvPr/>
        </p:nvSpPr>
        <p:spPr>
          <a:xfrm>
            <a:off x="1905000" y="3673672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1</a:t>
            </a:r>
            <a:endParaRPr lang="en-GB" b="1"/>
          </a:p>
        </p:txBody>
      </p:sp>
      <p:cxnSp>
        <p:nvCxnSpPr>
          <p:cNvPr id="14" name="Straight Arrow Connector 13"/>
          <p:cNvCxnSpPr>
            <a:stCxn id="12" idx="6"/>
            <a:endCxn id="6" idx="2"/>
          </p:cNvCxnSpPr>
          <p:nvPr/>
        </p:nvCxnSpPr>
        <p:spPr>
          <a:xfrm flipV="1">
            <a:off x="2362200" y="3082082"/>
            <a:ext cx="1143000" cy="8542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2" idx="6"/>
            <a:endCxn id="7" idx="2"/>
          </p:cNvCxnSpPr>
          <p:nvPr/>
        </p:nvCxnSpPr>
        <p:spPr>
          <a:xfrm>
            <a:off x="2362200" y="3936354"/>
            <a:ext cx="1143000" cy="10587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6" idx="6"/>
            <a:endCxn id="8" idx="2"/>
          </p:cNvCxnSpPr>
          <p:nvPr/>
        </p:nvCxnSpPr>
        <p:spPr>
          <a:xfrm>
            <a:off x="3962400" y="3082082"/>
            <a:ext cx="10668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7" idx="6"/>
            <a:endCxn id="9" idx="2"/>
          </p:cNvCxnSpPr>
          <p:nvPr/>
        </p:nvCxnSpPr>
        <p:spPr>
          <a:xfrm>
            <a:off x="3962400" y="4995118"/>
            <a:ext cx="10668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8" idx="6"/>
            <a:endCxn id="10" idx="2"/>
          </p:cNvCxnSpPr>
          <p:nvPr/>
        </p:nvCxnSpPr>
        <p:spPr>
          <a:xfrm>
            <a:off x="5486400" y="3082082"/>
            <a:ext cx="1447800" cy="8739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9" idx="6"/>
            <a:endCxn id="10" idx="2"/>
          </p:cNvCxnSpPr>
          <p:nvPr/>
        </p:nvCxnSpPr>
        <p:spPr>
          <a:xfrm flipV="1">
            <a:off x="5486400" y="3956028"/>
            <a:ext cx="1447800" cy="10390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7391400" y="3956028"/>
            <a:ext cx="10668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2362200" y="3200400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A,2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90800" y="40386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B,3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191000" y="2514600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C,2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229100" y="4363104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D,4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34" name="Straight Arrow Connector 33"/>
          <p:cNvCxnSpPr>
            <a:stCxn id="8" idx="4"/>
            <a:endCxn id="9" idx="0"/>
          </p:cNvCxnSpPr>
          <p:nvPr/>
        </p:nvCxnSpPr>
        <p:spPr>
          <a:xfrm>
            <a:off x="5257800" y="3344764"/>
            <a:ext cx="0" cy="13876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5257800" y="3829704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E</a:t>
            </a:r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,4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928360" y="3082082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F,3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943600" y="4507468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G,5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658100" y="3436174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H,2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905000" y="5638800"/>
            <a:ext cx="7239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Sơ đồ mạng AOA cho dự án của công ty giấy Quality Paper</a:t>
            </a:r>
            <a:endParaRPr lang="en-GB" sz="2000" b="1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05000" y="1676400"/>
            <a:ext cx="72390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Áp dụng: Xác định đường găng cho dự </a:t>
            </a:r>
            <a:r>
              <a:rPr lang="en-US" sz="28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án sau:</a:t>
            </a:r>
            <a:endParaRPr lang="en-GB" sz="28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43322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4.2 CÁC SƠ ĐỒ THỂ HIỆN </a:t>
            </a:r>
            <a:b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TIẾN ĐỘ DỰ ÁN</a:t>
            </a:r>
            <a:endParaRPr lang="en-GB" sz="300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GB" smtClean="0"/>
              <a:pPr/>
              <a:t>26</a:t>
            </a:fld>
            <a:endParaRPr lang="en-GB" dirty="0"/>
          </a:p>
        </p:txBody>
      </p:sp>
      <p:sp>
        <p:nvSpPr>
          <p:cNvPr id="6" name="Oval 5"/>
          <p:cNvSpPr/>
          <p:nvPr/>
        </p:nvSpPr>
        <p:spPr>
          <a:xfrm>
            <a:off x="3505200" y="2819400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2</a:t>
            </a:r>
            <a:endParaRPr lang="en-GB" b="1"/>
          </a:p>
        </p:txBody>
      </p:sp>
      <p:sp>
        <p:nvSpPr>
          <p:cNvPr id="7" name="Oval 6"/>
          <p:cNvSpPr/>
          <p:nvPr/>
        </p:nvSpPr>
        <p:spPr>
          <a:xfrm>
            <a:off x="3505200" y="4732436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3</a:t>
            </a:r>
            <a:endParaRPr lang="en-GB" b="1"/>
          </a:p>
        </p:txBody>
      </p:sp>
      <p:sp>
        <p:nvSpPr>
          <p:cNvPr id="8" name="Oval 7"/>
          <p:cNvSpPr/>
          <p:nvPr/>
        </p:nvSpPr>
        <p:spPr>
          <a:xfrm>
            <a:off x="5029200" y="2819400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4</a:t>
            </a:r>
            <a:endParaRPr lang="en-GB" b="1"/>
          </a:p>
        </p:txBody>
      </p:sp>
      <p:sp>
        <p:nvSpPr>
          <p:cNvPr id="9" name="Oval 8"/>
          <p:cNvSpPr/>
          <p:nvPr/>
        </p:nvSpPr>
        <p:spPr>
          <a:xfrm>
            <a:off x="5029200" y="4732436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5</a:t>
            </a:r>
            <a:endParaRPr lang="en-GB" b="1"/>
          </a:p>
        </p:txBody>
      </p:sp>
      <p:sp>
        <p:nvSpPr>
          <p:cNvPr id="10" name="Oval 9"/>
          <p:cNvSpPr/>
          <p:nvPr/>
        </p:nvSpPr>
        <p:spPr>
          <a:xfrm>
            <a:off x="6934200" y="3693346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6</a:t>
            </a:r>
            <a:endParaRPr lang="en-GB" b="1"/>
          </a:p>
        </p:txBody>
      </p:sp>
      <p:sp>
        <p:nvSpPr>
          <p:cNvPr id="11" name="Oval 10"/>
          <p:cNvSpPr/>
          <p:nvPr/>
        </p:nvSpPr>
        <p:spPr>
          <a:xfrm>
            <a:off x="8458200" y="3673672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7</a:t>
            </a:r>
            <a:endParaRPr lang="en-GB" b="1"/>
          </a:p>
        </p:txBody>
      </p:sp>
      <p:sp>
        <p:nvSpPr>
          <p:cNvPr id="12" name="Oval 11"/>
          <p:cNvSpPr/>
          <p:nvPr/>
        </p:nvSpPr>
        <p:spPr>
          <a:xfrm>
            <a:off x="1905000" y="3673672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1</a:t>
            </a:r>
            <a:endParaRPr lang="en-GB" b="1"/>
          </a:p>
        </p:txBody>
      </p:sp>
      <p:cxnSp>
        <p:nvCxnSpPr>
          <p:cNvPr id="14" name="Straight Arrow Connector 13"/>
          <p:cNvCxnSpPr>
            <a:stCxn id="12" idx="6"/>
            <a:endCxn id="6" idx="2"/>
          </p:cNvCxnSpPr>
          <p:nvPr/>
        </p:nvCxnSpPr>
        <p:spPr>
          <a:xfrm flipV="1">
            <a:off x="2362200" y="3082082"/>
            <a:ext cx="1143000" cy="85427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2" idx="6"/>
            <a:endCxn id="7" idx="2"/>
          </p:cNvCxnSpPr>
          <p:nvPr/>
        </p:nvCxnSpPr>
        <p:spPr>
          <a:xfrm>
            <a:off x="2362200" y="3936354"/>
            <a:ext cx="1143000" cy="10587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6" idx="6"/>
            <a:endCxn id="8" idx="2"/>
          </p:cNvCxnSpPr>
          <p:nvPr/>
        </p:nvCxnSpPr>
        <p:spPr>
          <a:xfrm>
            <a:off x="3962400" y="3082082"/>
            <a:ext cx="1066800" cy="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7" idx="6"/>
            <a:endCxn id="9" idx="2"/>
          </p:cNvCxnSpPr>
          <p:nvPr/>
        </p:nvCxnSpPr>
        <p:spPr>
          <a:xfrm>
            <a:off x="3962400" y="4995118"/>
            <a:ext cx="10668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8" idx="6"/>
            <a:endCxn id="10" idx="2"/>
          </p:cNvCxnSpPr>
          <p:nvPr/>
        </p:nvCxnSpPr>
        <p:spPr>
          <a:xfrm>
            <a:off x="5486400" y="3082082"/>
            <a:ext cx="1447800" cy="873946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9" idx="6"/>
            <a:endCxn id="10" idx="2"/>
          </p:cNvCxnSpPr>
          <p:nvPr/>
        </p:nvCxnSpPr>
        <p:spPr>
          <a:xfrm flipV="1">
            <a:off x="5486400" y="3956028"/>
            <a:ext cx="1447800" cy="10390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7391400" y="3956028"/>
            <a:ext cx="1066800" cy="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2362200" y="3200400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A,2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90800" y="40386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B,3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191000" y="2514600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C,2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229100" y="4363104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D,4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34" name="Straight Arrow Connector 33"/>
          <p:cNvCxnSpPr>
            <a:stCxn id="8" idx="4"/>
            <a:endCxn id="9" idx="0"/>
          </p:cNvCxnSpPr>
          <p:nvPr/>
        </p:nvCxnSpPr>
        <p:spPr>
          <a:xfrm>
            <a:off x="5257800" y="3344764"/>
            <a:ext cx="0" cy="13876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5257800" y="3829704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E</a:t>
            </a:r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,4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928360" y="3082082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F,3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943600" y="4507468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G,5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658100" y="3436174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H,2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905000" y="5638800"/>
            <a:ext cx="7239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 A-C-F-H dài 9 ngày</a:t>
            </a:r>
            <a:endParaRPr lang="en-GB" sz="2000" b="1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05000" y="1676400"/>
            <a:ext cx="72390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Áp dụng: Xác định đường găng cho dự </a:t>
            </a:r>
            <a:r>
              <a:rPr lang="en-US" sz="28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án sau:</a:t>
            </a:r>
            <a:endParaRPr lang="en-GB" sz="28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754365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4.2 CÁC SƠ ĐỒ THỂ HIỆN </a:t>
            </a:r>
            <a:b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TIẾN ĐỘ DỰ ÁN</a:t>
            </a:r>
            <a:endParaRPr lang="en-GB" sz="300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GB" smtClean="0"/>
              <a:pPr/>
              <a:t>27</a:t>
            </a:fld>
            <a:endParaRPr lang="en-GB" dirty="0"/>
          </a:p>
        </p:txBody>
      </p:sp>
      <p:sp>
        <p:nvSpPr>
          <p:cNvPr id="6" name="Oval 5"/>
          <p:cNvSpPr/>
          <p:nvPr/>
        </p:nvSpPr>
        <p:spPr>
          <a:xfrm>
            <a:off x="3505200" y="2819400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2</a:t>
            </a:r>
            <a:endParaRPr lang="en-GB" b="1"/>
          </a:p>
        </p:txBody>
      </p:sp>
      <p:sp>
        <p:nvSpPr>
          <p:cNvPr id="7" name="Oval 6"/>
          <p:cNvSpPr/>
          <p:nvPr/>
        </p:nvSpPr>
        <p:spPr>
          <a:xfrm>
            <a:off x="3505200" y="4732436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3</a:t>
            </a:r>
            <a:endParaRPr lang="en-GB" b="1"/>
          </a:p>
        </p:txBody>
      </p:sp>
      <p:sp>
        <p:nvSpPr>
          <p:cNvPr id="8" name="Oval 7"/>
          <p:cNvSpPr/>
          <p:nvPr/>
        </p:nvSpPr>
        <p:spPr>
          <a:xfrm>
            <a:off x="5029200" y="2819400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4</a:t>
            </a:r>
            <a:endParaRPr lang="en-GB" b="1"/>
          </a:p>
        </p:txBody>
      </p:sp>
      <p:sp>
        <p:nvSpPr>
          <p:cNvPr id="9" name="Oval 8"/>
          <p:cNvSpPr/>
          <p:nvPr/>
        </p:nvSpPr>
        <p:spPr>
          <a:xfrm>
            <a:off x="5029200" y="4732436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5</a:t>
            </a:r>
            <a:endParaRPr lang="en-GB" b="1"/>
          </a:p>
        </p:txBody>
      </p:sp>
      <p:sp>
        <p:nvSpPr>
          <p:cNvPr id="10" name="Oval 9"/>
          <p:cNvSpPr/>
          <p:nvPr/>
        </p:nvSpPr>
        <p:spPr>
          <a:xfrm>
            <a:off x="6934200" y="3693346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6</a:t>
            </a:r>
            <a:endParaRPr lang="en-GB" b="1"/>
          </a:p>
        </p:txBody>
      </p:sp>
      <p:sp>
        <p:nvSpPr>
          <p:cNvPr id="11" name="Oval 10"/>
          <p:cNvSpPr/>
          <p:nvPr/>
        </p:nvSpPr>
        <p:spPr>
          <a:xfrm>
            <a:off x="8458200" y="3673672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7</a:t>
            </a:r>
            <a:endParaRPr lang="en-GB" b="1"/>
          </a:p>
        </p:txBody>
      </p:sp>
      <p:sp>
        <p:nvSpPr>
          <p:cNvPr id="12" name="Oval 11"/>
          <p:cNvSpPr/>
          <p:nvPr/>
        </p:nvSpPr>
        <p:spPr>
          <a:xfrm>
            <a:off x="1905000" y="3673672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1</a:t>
            </a:r>
            <a:endParaRPr lang="en-GB" b="1"/>
          </a:p>
        </p:txBody>
      </p:sp>
      <p:cxnSp>
        <p:nvCxnSpPr>
          <p:cNvPr id="14" name="Straight Arrow Connector 13"/>
          <p:cNvCxnSpPr>
            <a:stCxn id="12" idx="6"/>
            <a:endCxn id="6" idx="2"/>
          </p:cNvCxnSpPr>
          <p:nvPr/>
        </p:nvCxnSpPr>
        <p:spPr>
          <a:xfrm flipV="1">
            <a:off x="2362200" y="3082082"/>
            <a:ext cx="1143000" cy="8542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2" idx="6"/>
            <a:endCxn id="7" idx="2"/>
          </p:cNvCxnSpPr>
          <p:nvPr/>
        </p:nvCxnSpPr>
        <p:spPr>
          <a:xfrm>
            <a:off x="2362200" y="3936354"/>
            <a:ext cx="1143000" cy="1058764"/>
          </a:xfrm>
          <a:prstGeom prst="straightConnector1">
            <a:avLst/>
          </a:prstGeom>
          <a:ln w="317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6" idx="6"/>
            <a:endCxn id="8" idx="2"/>
          </p:cNvCxnSpPr>
          <p:nvPr/>
        </p:nvCxnSpPr>
        <p:spPr>
          <a:xfrm>
            <a:off x="3962400" y="3082082"/>
            <a:ext cx="10668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7" idx="6"/>
            <a:endCxn id="9" idx="2"/>
          </p:cNvCxnSpPr>
          <p:nvPr/>
        </p:nvCxnSpPr>
        <p:spPr>
          <a:xfrm>
            <a:off x="3962400" y="4995118"/>
            <a:ext cx="1066800" cy="0"/>
          </a:xfrm>
          <a:prstGeom prst="straightConnector1">
            <a:avLst/>
          </a:prstGeom>
          <a:ln w="317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8" idx="6"/>
            <a:endCxn id="10" idx="2"/>
          </p:cNvCxnSpPr>
          <p:nvPr/>
        </p:nvCxnSpPr>
        <p:spPr>
          <a:xfrm>
            <a:off x="5486400" y="3082082"/>
            <a:ext cx="1447800" cy="8739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9" idx="6"/>
            <a:endCxn id="10" idx="2"/>
          </p:cNvCxnSpPr>
          <p:nvPr/>
        </p:nvCxnSpPr>
        <p:spPr>
          <a:xfrm flipV="1">
            <a:off x="5486400" y="3956028"/>
            <a:ext cx="1447800" cy="1039090"/>
          </a:xfrm>
          <a:prstGeom prst="straightConnector1">
            <a:avLst/>
          </a:prstGeom>
          <a:ln w="317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7391400" y="3956028"/>
            <a:ext cx="1066800" cy="0"/>
          </a:xfrm>
          <a:prstGeom prst="straightConnector1">
            <a:avLst/>
          </a:prstGeom>
          <a:ln w="317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2362200" y="3200400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A,2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90800" y="40386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B,3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191000" y="2514600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C,2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229100" y="4363104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D,4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34" name="Straight Arrow Connector 33"/>
          <p:cNvCxnSpPr>
            <a:stCxn id="8" idx="4"/>
            <a:endCxn id="9" idx="0"/>
          </p:cNvCxnSpPr>
          <p:nvPr/>
        </p:nvCxnSpPr>
        <p:spPr>
          <a:xfrm>
            <a:off x="5257800" y="3344764"/>
            <a:ext cx="0" cy="13876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5257800" y="3829704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E</a:t>
            </a:r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,4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928360" y="3082082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F,3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943600" y="4507468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G,5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658100" y="3436174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H,2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905000" y="5638800"/>
            <a:ext cx="7239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 B-D-G-H dài 14 ngày </a:t>
            </a:r>
            <a:endParaRPr lang="en-GB" sz="2000" b="1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05000" y="1676400"/>
            <a:ext cx="72390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Áp dụng: Xác định đường găng cho dự </a:t>
            </a:r>
            <a:r>
              <a:rPr lang="en-US" sz="28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án sau:</a:t>
            </a:r>
            <a:endParaRPr lang="en-GB" sz="28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5723480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4.2 CÁC SƠ ĐỒ THỂ HIỆN </a:t>
            </a:r>
            <a:b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TIẾN ĐỘ DỰ ÁN</a:t>
            </a:r>
            <a:endParaRPr lang="en-GB" sz="300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GB" smtClean="0"/>
              <a:pPr/>
              <a:t>28</a:t>
            </a:fld>
            <a:endParaRPr lang="en-GB" dirty="0"/>
          </a:p>
        </p:txBody>
      </p:sp>
      <p:sp>
        <p:nvSpPr>
          <p:cNvPr id="6" name="Oval 5"/>
          <p:cNvSpPr/>
          <p:nvPr/>
        </p:nvSpPr>
        <p:spPr>
          <a:xfrm>
            <a:off x="3505200" y="2819400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2</a:t>
            </a:r>
            <a:endParaRPr lang="en-GB" b="1"/>
          </a:p>
        </p:txBody>
      </p:sp>
      <p:sp>
        <p:nvSpPr>
          <p:cNvPr id="7" name="Oval 6"/>
          <p:cNvSpPr/>
          <p:nvPr/>
        </p:nvSpPr>
        <p:spPr>
          <a:xfrm>
            <a:off x="3505200" y="4732436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3</a:t>
            </a:r>
            <a:endParaRPr lang="en-GB" b="1"/>
          </a:p>
        </p:txBody>
      </p:sp>
      <p:sp>
        <p:nvSpPr>
          <p:cNvPr id="8" name="Oval 7"/>
          <p:cNvSpPr/>
          <p:nvPr/>
        </p:nvSpPr>
        <p:spPr>
          <a:xfrm>
            <a:off x="5029200" y="2819400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4</a:t>
            </a:r>
            <a:endParaRPr lang="en-GB" b="1"/>
          </a:p>
        </p:txBody>
      </p:sp>
      <p:sp>
        <p:nvSpPr>
          <p:cNvPr id="9" name="Oval 8"/>
          <p:cNvSpPr/>
          <p:nvPr/>
        </p:nvSpPr>
        <p:spPr>
          <a:xfrm>
            <a:off x="5029200" y="4732436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5</a:t>
            </a:r>
            <a:endParaRPr lang="en-GB" b="1"/>
          </a:p>
        </p:txBody>
      </p:sp>
      <p:sp>
        <p:nvSpPr>
          <p:cNvPr id="10" name="Oval 9"/>
          <p:cNvSpPr/>
          <p:nvPr/>
        </p:nvSpPr>
        <p:spPr>
          <a:xfrm>
            <a:off x="6934200" y="3693346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6</a:t>
            </a:r>
            <a:endParaRPr lang="en-GB" b="1"/>
          </a:p>
        </p:txBody>
      </p:sp>
      <p:sp>
        <p:nvSpPr>
          <p:cNvPr id="11" name="Oval 10"/>
          <p:cNvSpPr/>
          <p:nvPr/>
        </p:nvSpPr>
        <p:spPr>
          <a:xfrm>
            <a:off x="8458200" y="3673672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7</a:t>
            </a:r>
            <a:endParaRPr lang="en-GB" b="1"/>
          </a:p>
        </p:txBody>
      </p:sp>
      <p:sp>
        <p:nvSpPr>
          <p:cNvPr id="12" name="Oval 11"/>
          <p:cNvSpPr/>
          <p:nvPr/>
        </p:nvSpPr>
        <p:spPr>
          <a:xfrm>
            <a:off x="1905000" y="3673672"/>
            <a:ext cx="457200" cy="5253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1</a:t>
            </a:r>
            <a:endParaRPr lang="en-GB" b="1"/>
          </a:p>
        </p:txBody>
      </p:sp>
      <p:cxnSp>
        <p:nvCxnSpPr>
          <p:cNvPr id="14" name="Straight Arrow Connector 13"/>
          <p:cNvCxnSpPr>
            <a:stCxn id="12" idx="6"/>
            <a:endCxn id="6" idx="2"/>
          </p:cNvCxnSpPr>
          <p:nvPr/>
        </p:nvCxnSpPr>
        <p:spPr>
          <a:xfrm flipV="1">
            <a:off x="2362200" y="3082082"/>
            <a:ext cx="1143000" cy="854272"/>
          </a:xfrm>
          <a:prstGeom prst="straightConnector1">
            <a:avLst/>
          </a:prstGeom>
          <a:ln w="41275" cmpd="dbl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2" idx="6"/>
            <a:endCxn id="7" idx="2"/>
          </p:cNvCxnSpPr>
          <p:nvPr/>
        </p:nvCxnSpPr>
        <p:spPr>
          <a:xfrm>
            <a:off x="2362200" y="3936354"/>
            <a:ext cx="1143000" cy="10587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6" idx="6"/>
            <a:endCxn id="8" idx="2"/>
          </p:cNvCxnSpPr>
          <p:nvPr/>
        </p:nvCxnSpPr>
        <p:spPr>
          <a:xfrm>
            <a:off x="3962400" y="3082082"/>
            <a:ext cx="1066800" cy="0"/>
          </a:xfrm>
          <a:prstGeom prst="straightConnector1">
            <a:avLst/>
          </a:prstGeom>
          <a:ln w="41275" cmpd="dbl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7" idx="6"/>
            <a:endCxn id="9" idx="2"/>
          </p:cNvCxnSpPr>
          <p:nvPr/>
        </p:nvCxnSpPr>
        <p:spPr>
          <a:xfrm>
            <a:off x="3962400" y="4995118"/>
            <a:ext cx="10668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8" idx="6"/>
            <a:endCxn id="10" idx="2"/>
          </p:cNvCxnSpPr>
          <p:nvPr/>
        </p:nvCxnSpPr>
        <p:spPr>
          <a:xfrm>
            <a:off x="5486400" y="3082082"/>
            <a:ext cx="1447800" cy="8739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9" idx="6"/>
            <a:endCxn id="10" idx="2"/>
          </p:cNvCxnSpPr>
          <p:nvPr/>
        </p:nvCxnSpPr>
        <p:spPr>
          <a:xfrm flipV="1">
            <a:off x="5486400" y="3956028"/>
            <a:ext cx="1447800" cy="1039090"/>
          </a:xfrm>
          <a:prstGeom prst="straightConnector1">
            <a:avLst/>
          </a:prstGeom>
          <a:ln w="41275" cmpd="dbl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7391400" y="3956028"/>
            <a:ext cx="1066800" cy="0"/>
          </a:xfrm>
          <a:prstGeom prst="straightConnector1">
            <a:avLst/>
          </a:prstGeom>
          <a:ln w="41275" cmpd="dbl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2362200" y="3200400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A,2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90800" y="40386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B,3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191000" y="2514600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C,2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229100" y="4363104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D,4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34" name="Straight Arrow Connector 33"/>
          <p:cNvCxnSpPr>
            <a:stCxn id="8" idx="4"/>
            <a:endCxn id="9" idx="0"/>
          </p:cNvCxnSpPr>
          <p:nvPr/>
        </p:nvCxnSpPr>
        <p:spPr>
          <a:xfrm>
            <a:off x="5257800" y="3344764"/>
            <a:ext cx="0" cy="1387672"/>
          </a:xfrm>
          <a:prstGeom prst="straightConnector1">
            <a:avLst/>
          </a:prstGeom>
          <a:ln w="41275" cmpd="dbl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5257800" y="3829704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E</a:t>
            </a:r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,4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928360" y="3082082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F,3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943600" y="4507468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G,5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658100" y="3436174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2">
                    <a:lumMod val="75000"/>
                  </a:schemeClr>
                </a:solidFill>
              </a:rPr>
              <a:t>H,2</a:t>
            </a:r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920240" y="5638800"/>
            <a:ext cx="7239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 A-C-E-G-H  dài 15 ngày  </a:t>
            </a:r>
            <a:r>
              <a:rPr lang="en-US" sz="2000" b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 3"/>
              </a:rPr>
              <a:t> đường găng</a:t>
            </a:r>
            <a:endParaRPr lang="en-GB" sz="2000" b="1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05000" y="1676400"/>
            <a:ext cx="72390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Áp dụng: Xác định đường găng cho dự </a:t>
            </a:r>
            <a:r>
              <a:rPr lang="en-US" sz="28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án sau:</a:t>
            </a:r>
            <a:endParaRPr lang="en-GB" sz="28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000199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 TẬP VỀ NHÀ</a:t>
            </a:r>
            <a:endParaRPr lang="en-GB" sz="3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GB" smtClean="0"/>
              <a:pPr/>
              <a:t>29</a:t>
            </a:fld>
            <a:endParaRPr lang="en-GB" dirty="0"/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828801" y="958334"/>
            <a:ext cx="7315200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1" i="0" u="none" strike="noStrike" cap="none" normalizeH="0" baseline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1" i="0" u="none" strike="noStrike" cap="none" normalizeH="0" baseline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400" b="1">
              <a:solidFill>
                <a:schemeClr val="tx2">
                  <a:lumMod val="75000"/>
                </a:schemeClr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BÀI TẬP VỀ NHÀ.</a:t>
            </a:r>
            <a:endParaRPr kumimoji="0" lang="en-GB" altLang="en-US" sz="2400" b="0" i="0" u="none" strike="noStrike" cap="none" normalizeH="0" baseline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Những hoạt động được trình bày trong bảng sau cho công ty GCOMN như sau: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4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  1</a:t>
            </a:r>
            <a:r>
              <a:rPr lang="en-US" altLang="en-US" sz="24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. Hãy vẽ sơ đồ mạng </a:t>
            </a:r>
            <a:r>
              <a:rPr lang="en-US" altLang="en-US" sz="24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AOA cho </a:t>
            </a:r>
            <a:r>
              <a:rPr lang="en-US" altLang="en-US" sz="24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dự án.</a:t>
            </a:r>
            <a:endParaRPr lang="en-GB" altLang="en-US" sz="24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4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  2</a:t>
            </a:r>
            <a:r>
              <a:rPr lang="en-US" altLang="en-US" sz="24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. Hãy tìm đường tới hạn (đường găng).</a:t>
            </a:r>
            <a:endParaRPr lang="en-GB" altLang="en-US" sz="24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4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  3</a:t>
            </a:r>
            <a:r>
              <a:rPr lang="en-US" altLang="en-US" sz="24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. Tính thời gian hoàn thành dự án</a:t>
            </a:r>
            <a:endParaRPr kumimoji="0" lang="en-GB" altLang="en-US" sz="2400" b="0" i="0" u="none" strike="noStrike" cap="none" normalizeH="0" baseline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1424227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000" b="1">
                <a:latin typeface="Times New Roman" panose="02020603050405020304" pitchFamily="18" charset="0"/>
                <a:cs typeface="Times New Roman" panose="02020603050405020304" pitchFamily="18" charset="0"/>
              </a:rPr>
              <a:t>BÀI TẬP VỀ NHÀ</a:t>
            </a:r>
            <a:endParaRPr lang="en-GB" sz="30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Knowledge Management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GB" smtClean="0"/>
              <a:pPr/>
              <a:t>30</a:t>
            </a:fld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7556251"/>
              </p:ext>
            </p:extLst>
          </p:nvPr>
        </p:nvGraphicFramePr>
        <p:xfrm>
          <a:off x="1981200" y="1828800"/>
          <a:ext cx="6934200" cy="48768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10900"/>
                <a:gridCol w="2311650"/>
                <a:gridCol w="2311650"/>
              </a:tblGrid>
              <a:tr h="4876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Hoạt động</a:t>
                      </a:r>
                      <a:endParaRPr lang="en-GB" sz="1800" b="1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Hoạt động liền trước</a:t>
                      </a:r>
                      <a:endParaRPr lang="en-GB" sz="1800" b="1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 gian</a:t>
                      </a:r>
                      <a:endParaRPr lang="en-GB" sz="1800" b="1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876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GB" sz="18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GB" sz="18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876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GB" sz="18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GB" sz="18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876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GB" sz="18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8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876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GB" sz="18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GB" sz="18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876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GB" sz="18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GB" sz="18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876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lang="en-GB" sz="18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8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876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E,F</a:t>
                      </a:r>
                      <a:endParaRPr lang="en-GB" sz="18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GB" sz="18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876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endParaRPr lang="en-GB" sz="18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GB" sz="18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876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G,H</a:t>
                      </a:r>
                      <a:endParaRPr lang="en-GB" sz="18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8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5305395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IN7\Downloads\ask-yor-question-on-our-facebook-page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752600"/>
            <a:ext cx="7315200" cy="5105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Knowledge Management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GB" smtClean="0"/>
              <a:pPr/>
              <a:t>31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184802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2895600"/>
            <a:ext cx="7315200" cy="2743200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3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XIN CHÂN THÀNH CẢM </a:t>
            </a:r>
            <a:r>
              <a:rPr lang="en-US" sz="30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ƠN QUÝ THẦY CÔ VÀ CÁC BẠN </a:t>
            </a:r>
          </a:p>
          <a:p>
            <a:pPr marL="0" indent="0" algn="ctr">
              <a:buNone/>
            </a:pPr>
            <a:r>
              <a:rPr lang="en-US" sz="30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ĐÃ CHÚ Ý LẮNG NGHE</a:t>
            </a:r>
            <a:endParaRPr lang="en-US" sz="30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2767142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_Mod_theme">
  <a:themeElements>
    <a:clrScheme name="Custom 15">
      <a:dk1>
        <a:srgbClr val="B9D5FB"/>
      </a:dk1>
      <a:lt1>
        <a:sysClr val="window" lastClr="FFFFFF"/>
      </a:lt1>
      <a:dk2>
        <a:srgbClr val="073E87"/>
      </a:dk2>
      <a:lt2>
        <a:srgbClr val="FFFFFF"/>
      </a:lt2>
      <a:accent1>
        <a:srgbClr val="073E87"/>
      </a:accent1>
      <a:accent2>
        <a:srgbClr val="4584D3"/>
      </a:accent2>
      <a:accent3>
        <a:srgbClr val="073E87"/>
      </a:accent3>
      <a:accent4>
        <a:srgbClr val="073E87"/>
      </a:accent4>
      <a:accent5>
        <a:srgbClr val="073E87"/>
      </a:accent5>
      <a:accent6>
        <a:srgbClr val="073E87"/>
      </a:accent6>
      <a:hlink>
        <a:srgbClr val="0080FF"/>
      </a:hlink>
      <a:folHlink>
        <a:srgbClr val="5EAEFF"/>
      </a:folHlink>
    </a:clrScheme>
    <a:fontScheme name="Mod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>
            <a:satMod val="125000"/>
          </a:schemeClr>
        </a:solidFill>
        <a:solidFill>
          <a:schemeClr val="phClr">
            <a:shade val="30000"/>
            <a:satMod val="150000"/>
          </a:schemeClr>
        </a:solidFill>
        <a:gradFill>
          <a:gsLst>
            <a:gs pos="0">
              <a:schemeClr val="phClr">
                <a:tint val="100000"/>
                <a:shade val="80000"/>
                <a:satMod val="135000"/>
              </a:schemeClr>
            </a:gs>
            <a:gs pos="55000">
              <a:schemeClr val="phClr">
                <a:tint val="70000"/>
                <a:shade val="100000"/>
                <a:satMod val="150000"/>
              </a:schemeClr>
            </a:gs>
            <a:gs pos="100000">
              <a:schemeClr val="phClr">
                <a:tint val="70000"/>
                <a:shade val="100000"/>
                <a:satMod val="15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3240</TotalTime>
  <Words>1552</Words>
  <Application>Microsoft Office PowerPoint</Application>
  <PresentationFormat>On-screen Show (4:3)</PresentationFormat>
  <Paragraphs>448</Paragraphs>
  <Slides>32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Theme_Mod_theme</vt:lpstr>
      <vt:lpstr>CAO ĐẲNG LÝ TỰ TRỌNG TP. HỒ CHÍ MINH</vt:lpstr>
      <vt:lpstr>CAO ĐẲNG LÝ TỰ TRỌNG TP. HỒ CHÍ MINH</vt:lpstr>
      <vt:lpstr>  4.1 TIẾN ĐỘ DỰ ÁN, TÁC DỤNG CỦA LẬP TIẾN ĐỘ DỰ ÁN  </vt:lpstr>
      <vt:lpstr>4.1 TIẾN ĐỘ DỰ ÁN, TÁC DỤNG  CỦA LẬP TIẾN ĐỘ DỰ ÁN</vt:lpstr>
      <vt:lpstr>4.1 TIẾN ĐỘ DỰ ÁN, TÁC DỤNG  CỦA LẬP TIẾN ĐỘ DỰ ÁN</vt:lpstr>
      <vt:lpstr> </vt:lpstr>
      <vt:lpstr>  4.2 CÁC SƠ ĐỒ THỂ HIỆN  TIẾN ĐỘ DỰ ÁN  </vt:lpstr>
      <vt:lpstr>4.2 CÁC SƠ ĐỒ THỂ HIỆN  TIẾN ĐỘ DỰ ÁN</vt:lpstr>
      <vt:lpstr>4.2 CÁC SƠ ĐỒ THỂ HIỆN  TIẾN ĐỘ DỰ ÁN</vt:lpstr>
      <vt:lpstr>4.2 CÁC SƠ ĐỒ THỂ HIỆN  TIẾN ĐỘ DỰ ÁN</vt:lpstr>
      <vt:lpstr>4.2 CÁC SƠ ĐỒ THỂ HIỆN  TIẾN ĐỘ DỰ ÁN</vt:lpstr>
      <vt:lpstr>4.2 CÁC SƠ ĐỒ THỂ HIỆN  TIẾN ĐỘ DỰ ÁN</vt:lpstr>
      <vt:lpstr>4.2 CÁC SƠ ĐỒ THỂ HIỆN  TIẾN ĐỘ DỰ ÁN</vt:lpstr>
      <vt:lpstr> </vt:lpstr>
      <vt:lpstr> </vt:lpstr>
      <vt:lpstr>4.2 CÁC SƠ ĐỒ THỂ HIỆN  TIẾN ĐỘ DỰ ÁN</vt:lpstr>
      <vt:lpstr>4.2 CÁC SƠ ĐỒ THỂ HIỆN  TIẾN ĐỘ DỰ ÁN</vt:lpstr>
      <vt:lpstr>4.2 CÁC SƠ ĐỒ THỂ HIỆN  TIẾN ĐỘ DỰ ÁN</vt:lpstr>
      <vt:lpstr>4.2 CÁC SƠ ĐỒ THỂ HIỆN  TIẾN ĐỘ DỰ ÁN</vt:lpstr>
      <vt:lpstr>4.2 CÁC SƠ ĐỒ THỂ HIỆN  TIẾN ĐỘ DỰ ÁN</vt:lpstr>
      <vt:lpstr>PowerPoint Presentation</vt:lpstr>
      <vt:lpstr>4.2 CÁC SƠ ĐỒ THỂ HIỆN  TIẾN ĐỘ DỰ ÁN</vt:lpstr>
      <vt:lpstr>4.2 CÁC SƠ ĐỒ THỂ HIỆN  TIẾN ĐỘ DỰ ÁN</vt:lpstr>
      <vt:lpstr>4.2 CÁC SƠ ĐỒ THỂ HIỆN  TIẾN ĐỘ DỰ ÁN</vt:lpstr>
      <vt:lpstr>4.2 CÁC SƠ ĐỒ THỂ HIỆN  TIẾN ĐỘ DỰ ÁN</vt:lpstr>
      <vt:lpstr>4.2 CÁC SƠ ĐỒ THỂ HIỆN  TIẾN ĐỘ DỰ ÁN</vt:lpstr>
      <vt:lpstr>4.2 CÁC SƠ ĐỒ THỂ HIỆN  TIẾN ĐỘ DỰ ÁN</vt:lpstr>
      <vt:lpstr>4.2 CÁC SƠ ĐỒ THỂ HIỆN  TIẾN ĐỘ DỰ ÁN</vt:lpstr>
      <vt:lpstr>BÀI TẬP VỀ NHÀ</vt:lpstr>
      <vt:lpstr>BÀI TẬP VỀ NHÀ</vt:lpstr>
      <vt:lpstr>PowerPoint Presentation</vt:lpstr>
      <vt:lpstr>PowerPoint Presentation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KNOWLEDGE MANAGEMENT</dc:title>
  <dc:creator>SEHAR ABBAS</dc:creator>
  <cp:lastModifiedBy>User</cp:lastModifiedBy>
  <cp:revision>483</cp:revision>
  <dcterms:created xsi:type="dcterms:W3CDTF">2012-12-16T14:20:24Z</dcterms:created>
  <dcterms:modified xsi:type="dcterms:W3CDTF">2018-11-30T05:29:38Z</dcterms:modified>
</cp:coreProperties>
</file>